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393" r:id="rId2"/>
    <p:sldId id="384" r:id="rId3"/>
    <p:sldId id="388" r:id="rId4"/>
    <p:sldId id="343" r:id="rId5"/>
    <p:sldId id="381" r:id="rId6"/>
    <p:sldId id="392" r:id="rId7"/>
    <p:sldId id="386" r:id="rId8"/>
    <p:sldId id="391" r:id="rId9"/>
    <p:sldId id="380" r:id="rId10"/>
    <p:sldId id="370" r:id="rId11"/>
    <p:sldId id="383" r:id="rId12"/>
    <p:sldId id="394" r:id="rId13"/>
    <p:sldId id="385" r:id="rId14"/>
    <p:sldId id="38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xmlns="">
        <p14:section name="Default Section" id="{81E39F6C-FB1C-4001-B5A0-A368E663DC99}">
          <p14:sldIdLst/>
        </p14:section>
        <p14:section name="Untitled Section" id="{2BE1AD2D-9F92-4615-BA49-A9B83C6BA7E4}">
          <p14:sldIdLst>
            <p14:sldId id="393"/>
            <p14:sldId id="384"/>
            <p14:sldId id="388"/>
            <p14:sldId id="343"/>
            <p14:sldId id="381"/>
            <p14:sldId id="392"/>
            <p14:sldId id="386"/>
            <p14:sldId id="391"/>
            <p14:sldId id="380"/>
            <p14:sldId id="370"/>
            <p14:sldId id="383"/>
            <p14:sldId id="394"/>
            <p14:sldId id="385"/>
            <p14:sldId id="3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6111D"/>
    <a:srgbClr val="2F243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49" autoAdjust="0"/>
    <p:restoredTop sz="86331" autoAdjust="0"/>
  </p:normalViewPr>
  <p:slideViewPr>
    <p:cSldViewPr>
      <p:cViewPr>
        <p:scale>
          <a:sx n="100" d="100"/>
          <a:sy n="100" d="100"/>
        </p:scale>
        <p:origin x="-126" y="-72"/>
      </p:cViewPr>
      <p:guideLst>
        <p:guide orient="horz" pos="2160"/>
        <p:guide pos="2880"/>
        <p:guide pos="144"/>
        <p:guide pos="5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C196DC-7A6B-46DE-81E9-BF7E4A80A9F9}" type="datetimeFigureOut">
              <a:rPr lang="en-US" smtClean="0"/>
              <a:pPr/>
              <a:t>1/27/2013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1959E-DE71-4D51-9056-35B8475DA30A}" type="slidenum">
              <a:rPr lang="en-US" smtClean="0"/>
              <a:pPr/>
              <a:t>‹#›</a:t>
            </a:fld>
            <a:endParaRPr lang="en-US" dirty="0"/>
          </a:p>
        </p:txBody>
      </p:sp>
    </p:spTree>
    <p:extLst>
      <p:ext uri="{BB962C8B-B14F-4D97-AF65-F5344CB8AC3E}">
        <p14:creationId xmlns:p14="http://schemas.microsoft.com/office/powerpoint/2010/main" xmlns="" val="280562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38039A-4850-4DBC-B44F-D69805B429B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01959E-DE71-4D51-9056-35B8475DA30A}"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38039A-4850-4DBC-B44F-D69805B429B8}"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38039A-4850-4DBC-B44F-D69805B429B8}"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38039A-4850-4DBC-B44F-D69805B429B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01959E-DE71-4D51-9056-35B8475DA30A}"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8039A-4850-4DBC-B44F-D69805B429B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38039A-4850-4DBC-B44F-D69805B429B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38039A-4850-4DBC-B44F-D69805B429B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01959E-DE71-4D51-9056-35B8475DA30A}"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01959E-DE71-4D51-9056-35B8475DA30A}"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38039A-4850-4DBC-B44F-D69805B429B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Clouds fly trough rain,loop.wmv">
            <a:hlinkClick r:id="" action="ppaction://media"/>
          </p:cNvPr>
          <p:cNvPicPr>
            <a:picLocks noChangeAspect="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p:cNvPicPr>
            <a:picLocks noChangeAspect="1"/>
          </p:cNvPicPr>
          <p:nvPr userDrawn="1"/>
        </p:nvPicPr>
        <p:blipFill>
          <a:blip r:embed="rId3"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1"/>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bwMode="auto">
          <a:xfrm>
            <a:off x="2565400" y="685800"/>
            <a:ext cx="65786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28600" y="381000"/>
            <a:ext cx="8686800" cy="1470025"/>
          </a:xfrm>
        </p:spPr>
        <p:txBody>
          <a:bodyPr/>
          <a:lstStyle>
            <a:lvl1pPr algn="l">
              <a:defRPr b="1">
                <a:solidFill>
                  <a:schemeClr val="tx1"/>
                </a:solidFill>
                <a:effectLst>
                  <a:reflection blurRad="6350" stA="55000" endA="300" endPos="45500" dir="5400000" sy="-100000" algn="bl" rotWithShape="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657600"/>
            <a:ext cx="3886200" cy="2133600"/>
          </a:xfrm>
        </p:spPr>
        <p:txBody>
          <a:bodyPr/>
          <a:lstStyle>
            <a:lvl1pPr marL="0" indent="0" algn="l">
              <a:buNone/>
              <a:defRPr>
                <a:solidFill>
                  <a:schemeClr val="bg1"/>
                </a:soli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31E2F5A4-738F-4BE7-B2A7-5108E466E3CE}" type="datetime1">
              <a:rPr lang="en-US" smtClean="0"/>
              <a:pPr>
                <a:defRPr/>
              </a:pPr>
              <a:t>1/27/2013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1FDBEEB-0793-4C76-89D4-A7B418220575}" type="slidenum">
              <a:rPr lang="en-US"/>
              <a:pPr>
                <a:defRPr/>
              </a:pPr>
              <a:t>‹#›</a:t>
            </a:fld>
            <a:endParaRPr lang="en-US" dirty="0"/>
          </a:p>
        </p:txBody>
      </p:sp>
    </p:spTree>
    <p:extLst>
      <p:ext uri="{BB962C8B-B14F-4D97-AF65-F5344CB8AC3E}">
        <p14:creationId xmlns:p14="http://schemas.microsoft.com/office/powerpoint/2010/main" xmlns="" val="681531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133600"/>
            <a:ext cx="8686800" cy="419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4BF79E-D8F2-4E0E-A26F-C2BFB4536A7F}" type="datetime1">
              <a:rPr lang="en-US" smtClean="0"/>
              <a:pPr>
                <a:defRPr/>
              </a:pPr>
              <a:t>1/27/2013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61C14B-73F6-464F-81FC-D13206C5238D}" type="slidenum">
              <a:rPr lang="en-US"/>
              <a:pPr>
                <a:defRPr/>
              </a:pPr>
              <a:t>‹#›</a:t>
            </a:fld>
            <a:endParaRPr lang="en-US" dirty="0"/>
          </a:p>
        </p:txBody>
      </p:sp>
    </p:spTree>
    <p:extLst>
      <p:ext uri="{BB962C8B-B14F-4D97-AF65-F5344CB8AC3E}">
        <p14:creationId xmlns:p14="http://schemas.microsoft.com/office/powerpoint/2010/main" xmlns="" val="384071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165874"/>
            <a:ext cx="1905000" cy="4191000"/>
          </a:xfr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752600"/>
            <a:ext cx="6629400" cy="45909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68AA13-FD5F-470D-A721-3163C9EB8E0C}" type="datetime1">
              <a:rPr lang="en-US" smtClean="0"/>
              <a:pPr>
                <a:defRPr/>
              </a:pPr>
              <a:t>1/27/2013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BF15715-1740-458A-81D6-2340FA8F18EA}" type="slidenum">
              <a:rPr lang="en-US"/>
              <a:pPr>
                <a:defRPr/>
              </a:pPr>
              <a:t>‹#›</a:t>
            </a:fld>
            <a:endParaRPr lang="en-US" dirty="0"/>
          </a:p>
        </p:txBody>
      </p:sp>
    </p:spTree>
    <p:extLst>
      <p:ext uri="{BB962C8B-B14F-4D97-AF65-F5344CB8AC3E}">
        <p14:creationId xmlns:p14="http://schemas.microsoft.com/office/powerpoint/2010/main" xmlns="" val="53715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A9C9D6-17A9-45B3-9931-2B4E74E8DF5C}" type="datetime1">
              <a:rPr lang="en-US" smtClean="0"/>
              <a:pPr>
                <a:defRPr/>
              </a:pPr>
              <a:t>1/27/2013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FCB2B8-45FA-4ED3-95C4-CC197F47B980}" type="slidenum">
              <a:rPr lang="en-US"/>
              <a:pPr>
                <a:defRPr/>
              </a:pPr>
              <a:t>‹#›</a:t>
            </a:fld>
            <a:endParaRPr lang="en-US" dirty="0"/>
          </a:p>
        </p:txBody>
      </p:sp>
    </p:spTree>
    <p:extLst>
      <p:ext uri="{BB962C8B-B14F-4D97-AF65-F5344CB8AC3E}">
        <p14:creationId xmlns:p14="http://schemas.microsoft.com/office/powerpoint/2010/main" xmlns="" val="3561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24325"/>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6241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B786E1-9039-401A-9321-9E04C68AE70B}" type="datetime1">
              <a:rPr lang="en-US" smtClean="0"/>
              <a:pPr>
                <a:defRPr/>
              </a:pPr>
              <a:t>1/27/2013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95B132-6800-4B76-B9C4-C9AA99B17306}" type="slidenum">
              <a:rPr lang="en-US"/>
              <a:pPr>
                <a:defRPr/>
              </a:pPr>
              <a:t>‹#›</a:t>
            </a:fld>
            <a:endParaRPr lang="en-US" dirty="0"/>
          </a:p>
        </p:txBody>
      </p:sp>
    </p:spTree>
    <p:extLst>
      <p:ext uri="{BB962C8B-B14F-4D97-AF65-F5344CB8AC3E}">
        <p14:creationId xmlns:p14="http://schemas.microsoft.com/office/powerpoint/2010/main" xmlns="" val="187439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2057400"/>
            <a:ext cx="4267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267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5E771AB-4D57-461A-804D-3B8F6C9E7746}" type="datetime1">
              <a:rPr lang="en-US" smtClean="0"/>
              <a:pPr>
                <a:defRPr/>
              </a:pPr>
              <a:t>1/27/2013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507D649-EF69-44C9-96A8-FB088D30CB8A}" type="slidenum">
              <a:rPr lang="en-US"/>
              <a:pPr>
                <a:defRPr/>
              </a:pPr>
              <a:t>‹#›</a:t>
            </a:fld>
            <a:endParaRPr lang="en-US" dirty="0"/>
          </a:p>
        </p:txBody>
      </p:sp>
    </p:spTree>
    <p:extLst>
      <p:ext uri="{BB962C8B-B14F-4D97-AF65-F5344CB8AC3E}">
        <p14:creationId xmlns:p14="http://schemas.microsoft.com/office/powerpoint/2010/main" xmlns="" val="105216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88595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525712"/>
            <a:ext cx="42687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8595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25712"/>
            <a:ext cx="42703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8DB556D-8C6C-40AA-B091-3DD19773E73D}" type="datetime1">
              <a:rPr lang="en-US" smtClean="0"/>
              <a:pPr>
                <a:defRPr/>
              </a:pPr>
              <a:t>1/27/2013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B150406-451B-4C76-A857-251A8D573C96}" type="slidenum">
              <a:rPr lang="en-US"/>
              <a:pPr>
                <a:defRPr/>
              </a:pPr>
              <a:t>‹#›</a:t>
            </a:fld>
            <a:endParaRPr lang="en-US" dirty="0"/>
          </a:p>
        </p:txBody>
      </p:sp>
    </p:spTree>
    <p:extLst>
      <p:ext uri="{BB962C8B-B14F-4D97-AF65-F5344CB8AC3E}">
        <p14:creationId xmlns:p14="http://schemas.microsoft.com/office/powerpoint/2010/main" xmlns="" val="424518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DF0859-3FFD-4BA1-A995-62A4D39137F1}" type="datetime1">
              <a:rPr lang="en-US" smtClean="0"/>
              <a:pPr>
                <a:defRPr/>
              </a:pPr>
              <a:t>1/27/2013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EC1A987-E59E-48D6-A760-5223E2DF2A03}" type="slidenum">
              <a:rPr lang="en-US"/>
              <a:pPr>
                <a:defRPr/>
              </a:pPr>
              <a:t>‹#›</a:t>
            </a:fld>
            <a:endParaRPr lang="en-US" dirty="0"/>
          </a:p>
        </p:txBody>
      </p:sp>
    </p:spTree>
    <p:extLst>
      <p:ext uri="{BB962C8B-B14F-4D97-AF65-F5344CB8AC3E}">
        <p14:creationId xmlns:p14="http://schemas.microsoft.com/office/powerpoint/2010/main" xmlns="" val="81312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169D14-8396-4759-9A06-92A828F37FF8}" type="datetime1">
              <a:rPr lang="en-US" smtClean="0"/>
              <a:pPr>
                <a:defRPr/>
              </a:pPr>
              <a:t>1/27/2013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9E2773F-A928-46AA-AA5B-1743BCF39482}" type="slidenum">
              <a:rPr lang="en-US"/>
              <a:pPr>
                <a:defRPr/>
              </a:pPr>
              <a:t>‹#›</a:t>
            </a:fld>
            <a:endParaRPr lang="en-US" dirty="0"/>
          </a:p>
        </p:txBody>
      </p:sp>
    </p:spTree>
    <p:extLst>
      <p:ext uri="{BB962C8B-B14F-4D97-AF65-F5344CB8AC3E}">
        <p14:creationId xmlns:p14="http://schemas.microsoft.com/office/powerpoint/2010/main" xmlns="" val="80640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3236913" cy="1162050"/>
          </a:xfr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981200"/>
            <a:ext cx="5340350" cy="434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3143251"/>
            <a:ext cx="3236913" cy="318135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3F0DF6-9F5E-4042-A0C2-9AAC25113601}" type="datetime1">
              <a:rPr lang="en-US" smtClean="0"/>
              <a:pPr>
                <a:defRPr/>
              </a:pPr>
              <a:t>1/27/2013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FE840B-F4DF-4A3B-A738-252E5D5EB64A}" type="slidenum">
              <a:rPr lang="en-US"/>
              <a:pPr>
                <a:defRPr/>
              </a:pPr>
              <a:t>‹#›</a:t>
            </a:fld>
            <a:endParaRPr lang="en-US" dirty="0"/>
          </a:p>
        </p:txBody>
      </p:sp>
    </p:spTree>
    <p:extLst>
      <p:ext uri="{BB962C8B-B14F-4D97-AF65-F5344CB8AC3E}">
        <p14:creationId xmlns:p14="http://schemas.microsoft.com/office/powerpoint/2010/main" xmlns="" val="82784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645025"/>
            <a:ext cx="5486400" cy="566738"/>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990600" y="457200"/>
            <a:ext cx="5486400" cy="4114800"/>
          </a:xfrm>
        </p:spPr>
        <p:txBody>
          <a:bodyPr rtlCol="0">
            <a:normAutofit/>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990600" y="5211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36CCEC-D5DA-4C65-AE66-27B607984B09}" type="datetime1">
              <a:rPr lang="en-US" smtClean="0"/>
              <a:pPr>
                <a:defRPr/>
              </a:pPr>
              <a:t>1/27/2013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6C46D2-9380-4BAD-9AC2-C517F97DAD1D}" type="slidenum">
              <a:rPr lang="en-US"/>
              <a:pPr>
                <a:defRPr/>
              </a:pPr>
              <a:t>‹#›</a:t>
            </a:fld>
            <a:endParaRPr lang="en-US" dirty="0"/>
          </a:p>
        </p:txBody>
      </p:sp>
    </p:spTree>
    <p:extLst>
      <p:ext uri="{BB962C8B-B14F-4D97-AF65-F5344CB8AC3E}">
        <p14:creationId xmlns:p14="http://schemas.microsoft.com/office/powerpoint/2010/main" xmlns="" val="186149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louds fly trough rain,loop.wmv">
            <a:hlinkClick r:id="" action="ppaction://media"/>
          </p:cNvPr>
          <p:cNvPicPr>
            <a:picLocks noChangeAspect="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0" y="0"/>
            <a:ext cx="91440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7"/>
          <p:cNvPicPr>
            <a:picLocks noChangeAspect="1"/>
          </p:cNvPicPr>
          <p:nvPr/>
        </p:nvPicPr>
        <p:blipFill>
          <a:blip r:embed="rId14"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2CE5CB2-58F1-460D-97AF-9320B95B7934}" type="datetime1">
              <a:rPr lang="en-US" smtClean="0"/>
              <a:pPr>
                <a:defRPr/>
              </a:pPr>
              <a:t>1/27/2013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7532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CCEA9C4-5AF2-4368-BA26-CAED3C6B2B10}" type="slidenum">
              <a:rPr lang="en-US"/>
              <a:pPr>
                <a:defRPr/>
              </a:pPr>
              <a:t>‹#›</a:t>
            </a:fld>
            <a:endParaRPr lang="en-US" dirty="0"/>
          </a:p>
        </p:txBody>
      </p:sp>
      <p:pic>
        <p:nvPicPr>
          <p:cNvPr id="1031" name="Picture 8"/>
          <p:cNvPicPr>
            <a:picLocks noChangeAspect="1"/>
          </p:cNvPicPr>
          <p:nvPr/>
        </p:nvPicPr>
        <p:blipFill>
          <a:blip r:embed="rId15" cstate="screen">
            <a:extLst>
              <a:ext uri="{28A0092B-C50C-407E-A947-70E740481C1C}">
                <a14:useLocalDpi xmlns:a14="http://schemas.microsoft.com/office/drawing/2010/main" xmlns=""/>
              </a:ext>
            </a:extLst>
          </a:blip>
          <a:srcRect/>
          <a:stretch>
            <a:fillRect/>
          </a:stretch>
        </p:blipFill>
        <p:spPr bwMode="auto">
          <a:xfrm>
            <a:off x="6553200" y="0"/>
            <a:ext cx="25908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Title Placeholder 1"/>
          <p:cNvSpPr>
            <a:spLocks noGrp="1"/>
          </p:cNvSpPr>
          <p:nvPr>
            <p:ph type="title"/>
          </p:nvPr>
        </p:nvSpPr>
        <p:spPr bwMode="auto">
          <a:xfrm>
            <a:off x="228600" y="65088"/>
            <a:ext cx="7010400" cy="115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3" name="Text Placeholder 2"/>
          <p:cNvSpPr>
            <a:spLocks noGrp="1"/>
          </p:cNvSpPr>
          <p:nvPr>
            <p:ph type="body" idx="1"/>
          </p:nvPr>
        </p:nvSpPr>
        <p:spPr bwMode="auto">
          <a:xfrm>
            <a:off x="228600" y="1752600"/>
            <a:ext cx="86868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ft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Calibri" pitchFamily="34" charset="0"/>
        </a:defRPr>
      </a:lvl2pPr>
      <a:lvl3pPr algn="l" rtl="0" fontAlgn="base">
        <a:spcBef>
          <a:spcPct val="0"/>
        </a:spcBef>
        <a:spcAft>
          <a:spcPct val="0"/>
        </a:spcAft>
        <a:defRPr sz="4400">
          <a:solidFill>
            <a:schemeClr val="tx1"/>
          </a:solidFill>
          <a:latin typeface="Calibri" pitchFamily="34" charset="0"/>
        </a:defRPr>
      </a:lvl3pPr>
      <a:lvl4pPr algn="l" rtl="0" fontAlgn="base">
        <a:spcBef>
          <a:spcPct val="0"/>
        </a:spcBef>
        <a:spcAft>
          <a:spcPct val="0"/>
        </a:spcAft>
        <a:defRPr sz="4400">
          <a:solidFill>
            <a:schemeClr val="tx1"/>
          </a:solidFill>
          <a:latin typeface="Calibri" pitchFamily="34" charset="0"/>
        </a:defRPr>
      </a:lvl4pPr>
      <a:lvl5pPr algn="l" rtl="0" fontAlgn="base">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gif"/></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5088"/>
            <a:ext cx="6781800" cy="1154112"/>
          </a:xfrm>
        </p:spPr>
        <p:txBody>
          <a:bodyPr/>
          <a:lstStyle/>
          <a:p>
            <a:r>
              <a:rPr lang="en-US" dirty="0" smtClean="0"/>
              <a:t>EMS Case Studies</a:t>
            </a:r>
            <a:endParaRPr lang="en-US" dirty="0"/>
          </a:p>
        </p:txBody>
      </p:sp>
      <p:sp>
        <p:nvSpPr>
          <p:cNvPr id="4" name="Slide Number Placeholder 3"/>
          <p:cNvSpPr>
            <a:spLocks noGrp="1"/>
          </p:cNvSpPr>
          <p:nvPr>
            <p:ph type="sldNum" sz="quarter" idx="12"/>
          </p:nvPr>
        </p:nvSpPr>
        <p:spPr/>
        <p:txBody>
          <a:bodyPr/>
          <a:lstStyle/>
          <a:p>
            <a:pPr>
              <a:defRPr/>
            </a:pPr>
            <a:fld id="{FEFCB2B8-45FA-4ED3-95C4-CC197F47B980}" type="slidenum">
              <a:rPr lang="en-US" smtClean="0"/>
              <a:pPr>
                <a:defRPr/>
              </a:pPr>
              <a:t>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799" y="304800"/>
            <a:ext cx="1415453" cy="762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1828800"/>
            <a:ext cx="6172200" cy="3950208"/>
          </a:xfrm>
          <a:prstGeom prst="rect">
            <a:avLst/>
          </a:prstGeom>
        </p:spPr>
      </p:pic>
    </p:spTree>
    <p:extLst>
      <p:ext uri="{BB962C8B-B14F-4D97-AF65-F5344CB8AC3E}">
        <p14:creationId xmlns:p14="http://schemas.microsoft.com/office/powerpoint/2010/main" xmlns="" val="4032338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088"/>
            <a:ext cx="9144000" cy="1077912"/>
          </a:xfrm>
        </p:spPr>
        <p:txBody>
          <a:bodyPr/>
          <a:lstStyle/>
          <a:p>
            <a:pPr algn="ctr"/>
            <a:r>
              <a:rPr lang="en-US" sz="3200" dirty="0" smtClean="0"/>
              <a:t>Disaster Recovery</a:t>
            </a:r>
            <a:endParaRPr lang="en-US" sz="2800" dirty="0"/>
          </a:p>
        </p:txBody>
      </p:sp>
      <p:sp>
        <p:nvSpPr>
          <p:cNvPr id="4" name="Slide Number Placeholder 3"/>
          <p:cNvSpPr>
            <a:spLocks noGrp="1"/>
          </p:cNvSpPr>
          <p:nvPr>
            <p:ph type="sldNum" sz="quarter" idx="12"/>
          </p:nvPr>
        </p:nvSpPr>
        <p:spPr>
          <a:xfrm>
            <a:off x="6705600" y="6324600"/>
            <a:ext cx="2133600" cy="365125"/>
          </a:xfrm>
        </p:spPr>
        <p:txBody>
          <a:bodyPr/>
          <a:lstStyle/>
          <a:p>
            <a:pPr>
              <a:defRPr/>
            </a:pPr>
            <a:fld id="{FEFCB2B8-45FA-4ED3-95C4-CC197F47B980}" type="slidenum">
              <a:rPr lang="en-US" smtClean="0"/>
              <a:pPr>
                <a:defRPr/>
              </a:pPr>
              <a:t>10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399" y="152400"/>
            <a:ext cx="1415453" cy="762000"/>
          </a:xfrm>
          <a:prstGeom prst="rect">
            <a:avLst/>
          </a:prstGeom>
        </p:spPr>
      </p:pic>
      <p:sp>
        <p:nvSpPr>
          <p:cNvPr id="9" name="TextBox 8"/>
          <p:cNvSpPr txBox="1"/>
          <p:nvPr/>
        </p:nvSpPr>
        <p:spPr>
          <a:xfrm>
            <a:off x="860126" y="3234154"/>
            <a:ext cx="5550200" cy="2677656"/>
          </a:xfrm>
          <a:prstGeom prst="rect">
            <a:avLst/>
          </a:prstGeom>
          <a:noFill/>
        </p:spPr>
        <p:txBody>
          <a:bodyPr wrap="square" rtlCol="0">
            <a:spAutoFit/>
          </a:bodyPr>
          <a:lstStyle/>
          <a:p>
            <a:r>
              <a:rPr lang="en-US" sz="1400" b="1" dirty="0" smtClean="0">
                <a:solidFill>
                  <a:schemeClr val="accent1"/>
                </a:solidFill>
              </a:rPr>
              <a:t>Challenges</a:t>
            </a:r>
            <a:r>
              <a:rPr lang="en-US" sz="1400" b="1" dirty="0">
                <a:solidFill>
                  <a:schemeClr val="accent1"/>
                </a:solidFill>
              </a:rPr>
              <a:t>:     </a:t>
            </a:r>
            <a:r>
              <a:rPr lang="en-US" sz="1400" b="1" u="heavy" dirty="0">
                <a:solidFill>
                  <a:schemeClr val="bg1"/>
                </a:solidFill>
              </a:rPr>
              <a:t>Cardiovascular  Consultants</a:t>
            </a:r>
            <a:r>
              <a:rPr lang="en-US" sz="1400" b="1" dirty="0">
                <a:solidFill>
                  <a:schemeClr val="bg1"/>
                </a:solidFill>
              </a:rPr>
              <a:t> </a:t>
            </a:r>
            <a:r>
              <a:rPr lang="en-US" sz="1400" dirty="0">
                <a:solidFill>
                  <a:schemeClr val="bg1"/>
                </a:solidFill>
              </a:rPr>
              <a:t>was in need of a disaster recovery solution, but did not want to use a hosting facility or build a data center closet in a separate location or facility</a:t>
            </a:r>
            <a:r>
              <a:rPr lang="en-US" sz="1400" dirty="0" smtClean="0">
                <a:solidFill>
                  <a:schemeClr val="bg1"/>
                </a:solidFill>
              </a:rPr>
              <a:t>.</a:t>
            </a:r>
          </a:p>
          <a:p>
            <a:endParaRPr lang="en-US" sz="1400" dirty="0">
              <a:solidFill>
                <a:schemeClr val="bg1"/>
              </a:solidFill>
            </a:endParaRPr>
          </a:p>
          <a:p>
            <a:r>
              <a:rPr lang="en-US" sz="1400" b="1" dirty="0">
                <a:solidFill>
                  <a:schemeClr val="accent1"/>
                </a:solidFill>
              </a:rPr>
              <a:t>Solution:   </a:t>
            </a:r>
            <a:r>
              <a:rPr lang="en-US" sz="1400" b="1" dirty="0" smtClean="0">
                <a:solidFill>
                  <a:schemeClr val="accent1"/>
                </a:solidFill>
              </a:rPr>
              <a:t> </a:t>
            </a:r>
            <a:r>
              <a:rPr lang="en-US" sz="1400" dirty="0">
                <a:solidFill>
                  <a:schemeClr val="bg1"/>
                </a:solidFill>
              </a:rPr>
              <a:t>The group purchased a C3-S.P.E.A.R. with a skid cart bottom to house its IT equipment. Located in an empty room in one of its thirteen offices, the enclosure serves as </a:t>
            </a:r>
            <a:r>
              <a:rPr lang="en-US" sz="1400" b="1" dirty="0">
                <a:solidFill>
                  <a:schemeClr val="bg1"/>
                </a:solidFill>
              </a:rPr>
              <a:t>an ideal disaster recovery solution </a:t>
            </a:r>
            <a:r>
              <a:rPr lang="en-US" sz="1400" dirty="0">
                <a:solidFill>
                  <a:schemeClr val="bg1"/>
                </a:solidFill>
              </a:rPr>
              <a:t>and can easily be relocated to a different location using a pallet jack</a:t>
            </a:r>
            <a:r>
              <a:rPr lang="en-US" sz="1400" dirty="0" smtClean="0">
                <a:solidFill>
                  <a:schemeClr val="bg1"/>
                </a:solidFill>
              </a:rPr>
              <a:t>.</a:t>
            </a:r>
          </a:p>
          <a:p>
            <a:endParaRPr lang="en-US" sz="1400" dirty="0">
              <a:solidFill>
                <a:schemeClr val="bg1"/>
              </a:solidFill>
            </a:endParaRPr>
          </a:p>
          <a:p>
            <a:r>
              <a:rPr lang="en-US" sz="1400" b="1" dirty="0">
                <a:solidFill>
                  <a:schemeClr val="accent1"/>
                </a:solidFill>
              </a:rPr>
              <a:t>Benefits:   </a:t>
            </a:r>
            <a:r>
              <a:rPr lang="en-US" sz="1400" dirty="0" smtClean="0">
                <a:solidFill>
                  <a:schemeClr val="bg1"/>
                </a:solidFill>
              </a:rPr>
              <a:t>Rapid </a:t>
            </a:r>
            <a:r>
              <a:rPr lang="en-US" sz="1400" dirty="0">
                <a:solidFill>
                  <a:schemeClr val="bg1"/>
                </a:solidFill>
              </a:rPr>
              <a:t>deployment in 8 weeks and under budget; </a:t>
            </a:r>
            <a:r>
              <a:rPr lang="en-US" sz="1400" b="1" dirty="0">
                <a:solidFill>
                  <a:schemeClr val="bg1"/>
                </a:solidFill>
              </a:rPr>
              <a:t>less expensive and </a:t>
            </a:r>
            <a:r>
              <a:rPr lang="en-US" sz="1400" b="1" dirty="0" smtClean="0">
                <a:solidFill>
                  <a:schemeClr val="bg1"/>
                </a:solidFill>
              </a:rPr>
              <a:t>more</a:t>
            </a:r>
            <a:r>
              <a:rPr lang="en-US" sz="1400" dirty="0">
                <a:solidFill>
                  <a:schemeClr val="bg1"/>
                </a:solidFill>
              </a:rPr>
              <a:t> </a:t>
            </a:r>
            <a:r>
              <a:rPr lang="en-US" sz="1400" b="1" dirty="0" smtClean="0">
                <a:solidFill>
                  <a:schemeClr val="bg1"/>
                </a:solidFill>
              </a:rPr>
              <a:t>secure </a:t>
            </a:r>
            <a:r>
              <a:rPr lang="en-US" sz="1400" b="1" dirty="0">
                <a:solidFill>
                  <a:schemeClr val="bg1"/>
                </a:solidFill>
              </a:rPr>
              <a:t>than a collocation facility</a:t>
            </a:r>
            <a:r>
              <a:rPr lang="en-US" sz="1400" dirty="0">
                <a:solidFill>
                  <a:schemeClr val="bg1"/>
                </a:solidFill>
              </a:rPr>
              <a:t>; improved performance and simplified </a:t>
            </a:r>
            <a:r>
              <a:rPr lang="en-US" sz="1400" dirty="0" smtClean="0">
                <a:solidFill>
                  <a:schemeClr val="bg1"/>
                </a:solidFill>
              </a:rPr>
              <a:t>implementation</a:t>
            </a:r>
            <a:r>
              <a:rPr lang="en-US" sz="1200" dirty="0">
                <a:solidFill>
                  <a:schemeClr val="bg1"/>
                </a:solidFill>
              </a:rPr>
              <a:t>.</a:t>
            </a:r>
          </a:p>
        </p:txBody>
      </p:sp>
      <p:sp>
        <p:nvSpPr>
          <p:cNvPr id="11" name="TextBox 10"/>
          <p:cNvSpPr txBox="1"/>
          <p:nvPr/>
        </p:nvSpPr>
        <p:spPr>
          <a:xfrm>
            <a:off x="6658603" y="5296554"/>
            <a:ext cx="2209800" cy="261610"/>
          </a:xfrm>
          <a:prstGeom prst="rect">
            <a:avLst/>
          </a:prstGeom>
          <a:noFill/>
        </p:spPr>
        <p:txBody>
          <a:bodyPr wrap="square" rtlCol="0">
            <a:spAutoFit/>
          </a:bodyPr>
          <a:lstStyle/>
          <a:p>
            <a:endParaRPr lang="en-US" sz="1100" i="1" dirty="0">
              <a:solidFill>
                <a:schemeClr val="bg1"/>
              </a:solidFill>
            </a:endParaRPr>
          </a:p>
        </p:txBody>
      </p:sp>
      <p:sp>
        <p:nvSpPr>
          <p:cNvPr id="3" name="TextBox 2"/>
          <p:cNvSpPr txBox="1"/>
          <p:nvPr/>
        </p:nvSpPr>
        <p:spPr>
          <a:xfrm>
            <a:off x="391885" y="2895600"/>
            <a:ext cx="8373746" cy="338554"/>
          </a:xfrm>
          <a:prstGeom prst="rect">
            <a:avLst/>
          </a:prstGeom>
          <a:noFill/>
        </p:spPr>
        <p:txBody>
          <a:bodyPr wrap="square" rtlCol="0">
            <a:spAutoFit/>
          </a:bodyPr>
          <a:lstStyle/>
          <a:p>
            <a:pPr algn="ctr"/>
            <a:r>
              <a:rPr lang="en-US" sz="1600" b="1" dirty="0" smtClean="0">
                <a:solidFill>
                  <a:schemeClr val="accent1"/>
                </a:solidFill>
              </a:rPr>
              <a:t>Large medical </a:t>
            </a:r>
            <a:r>
              <a:rPr lang="en-US" sz="1600" b="1" dirty="0">
                <a:solidFill>
                  <a:schemeClr val="accent1"/>
                </a:solidFill>
              </a:rPr>
              <a:t>g</a:t>
            </a:r>
            <a:r>
              <a:rPr lang="en-US" sz="1600" b="1" dirty="0" smtClean="0">
                <a:solidFill>
                  <a:schemeClr val="accent1"/>
                </a:solidFill>
              </a:rPr>
              <a:t>roup in need of a relocatable disaster recovery solution. </a:t>
            </a:r>
            <a:endParaRPr lang="en-US" sz="1600" b="1" dirty="0">
              <a:solidFill>
                <a:schemeClr val="accent1"/>
              </a:solidFill>
            </a:endParaRPr>
          </a:p>
        </p:txBody>
      </p:sp>
      <p:pic>
        <p:nvPicPr>
          <p:cNvPr id="4098" name="Picture 2" descr="http://www.inswift.com/files/2010/02/patienttracker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39685" y="1993153"/>
            <a:ext cx="1288142" cy="77288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74744" y="3759905"/>
            <a:ext cx="1859656" cy="2132090"/>
          </a:xfrm>
          <a:prstGeom prst="rect">
            <a:avLst/>
          </a:prstGeom>
        </p:spPr>
      </p:pic>
      <p:sp>
        <p:nvSpPr>
          <p:cNvPr id="12" name="TextBox 11"/>
          <p:cNvSpPr txBox="1"/>
          <p:nvPr/>
        </p:nvSpPr>
        <p:spPr>
          <a:xfrm>
            <a:off x="11368" y="6426242"/>
            <a:ext cx="9067800" cy="253916"/>
          </a:xfrm>
          <a:prstGeom prst="rect">
            <a:avLst/>
          </a:prstGeom>
          <a:noFill/>
        </p:spPr>
        <p:txBody>
          <a:bodyPr wrap="square" rtlCol="0">
            <a:spAutoFit/>
          </a:bodyPr>
          <a:lstStyle/>
          <a:p>
            <a:pPr algn="ctr"/>
            <a:r>
              <a:rPr lang="en-US" sz="1050" dirty="0" smtClean="0">
                <a:solidFill>
                  <a:schemeClr val="bg1"/>
                </a:solidFill>
              </a:rPr>
              <a:t>Confidential 2012– www.ellipticalmobilesolutions.com</a:t>
            </a:r>
            <a:endParaRPr lang="en-US" sz="1050" dirty="0">
              <a:solidFill>
                <a:schemeClr val="bg1"/>
              </a:solidFill>
            </a:endParaRPr>
          </a:p>
        </p:txBody>
      </p:sp>
      <p:sp>
        <p:nvSpPr>
          <p:cNvPr id="7" name="Rectangle 2"/>
          <p:cNvSpPr>
            <a:spLocks noChangeArrowheads="1"/>
          </p:cNvSpPr>
          <p:nvPr/>
        </p:nvSpPr>
        <p:spPr bwMode="auto">
          <a:xfrm>
            <a:off x="423863" y="695325"/>
            <a:ext cx="10287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14" name="Rectangle 4"/>
          <p:cNvSpPr>
            <a:spLocks noChangeArrowheads="1"/>
          </p:cNvSpPr>
          <p:nvPr/>
        </p:nvSpPr>
        <p:spPr bwMode="auto">
          <a:xfrm>
            <a:off x="0" y="1647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1839685" y="2075773"/>
            <a:ext cx="6226629" cy="461665"/>
          </a:xfrm>
          <a:prstGeom prst="rect">
            <a:avLst/>
          </a:prstGeom>
          <a:noFill/>
        </p:spPr>
        <p:txBody>
          <a:bodyPr wrap="square" rtlCol="0">
            <a:spAutoFit/>
          </a:bodyPr>
          <a:lstStyle/>
          <a:p>
            <a:pPr algn="ctr"/>
            <a:r>
              <a:rPr lang="en-US" sz="2400" dirty="0" smtClean="0">
                <a:solidFill>
                  <a:schemeClr val="bg1"/>
                </a:solidFill>
              </a:rPr>
              <a:t>Cardio Vascular Consultants</a:t>
            </a:r>
            <a:endParaRPr lang="en-US" sz="2400" dirty="0">
              <a:solidFill>
                <a:schemeClr val="bg1"/>
              </a:solidFill>
            </a:endParaRPr>
          </a:p>
        </p:txBody>
      </p:sp>
    </p:spTree>
    <p:extLst>
      <p:ext uri="{BB962C8B-B14F-4D97-AF65-F5344CB8AC3E}">
        <p14:creationId xmlns:p14="http://schemas.microsoft.com/office/powerpoint/2010/main" xmlns="" val="45670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65088"/>
            <a:ext cx="9144000" cy="1077912"/>
          </a:xfrm>
        </p:spPr>
        <p:txBody>
          <a:bodyPr/>
          <a:lstStyle/>
          <a:p>
            <a:pPr algn="ctr" eaLnBrk="1" hangingPunct="1"/>
            <a:r>
              <a:rPr lang="en-US" sz="2800" dirty="0" smtClean="0"/>
              <a:t>Mobile Coop Site for Disaster Recovery</a:t>
            </a:r>
          </a:p>
        </p:txBody>
      </p:sp>
      <p:sp>
        <p:nvSpPr>
          <p:cNvPr id="4" name="Slide Number Placeholder 3"/>
          <p:cNvSpPr>
            <a:spLocks noGrp="1"/>
          </p:cNvSpPr>
          <p:nvPr>
            <p:ph type="sldNum" sz="quarter" idx="12"/>
          </p:nvPr>
        </p:nvSpPr>
        <p:spPr>
          <a:xfrm>
            <a:off x="6705600" y="6324600"/>
            <a:ext cx="2133600" cy="365125"/>
          </a:xfrm>
        </p:spPr>
        <p:txBody>
          <a:bodyPr/>
          <a:lstStyle/>
          <a:p>
            <a:pPr>
              <a:defRPr/>
            </a:pPr>
            <a:fld id="{0812BE43-9A8B-4136-A8B2-582D9E38F2A8}" type="slidenum">
              <a:rPr lang="en-US" smtClean="0">
                <a:solidFill>
                  <a:prstClr val="black">
                    <a:tint val="75000"/>
                  </a:prstClr>
                </a:solidFill>
              </a:rPr>
              <a:pPr>
                <a:defRPr/>
              </a:pPr>
              <a:t>11</a:t>
            </a:fld>
            <a:endParaRPr lang="en-US" dirty="0">
              <a:solidFill>
                <a:prstClr val="black">
                  <a:tint val="75000"/>
                </a:prstClr>
              </a:solidFill>
            </a:endParaRPr>
          </a:p>
        </p:txBody>
      </p:sp>
      <p:pic>
        <p:nvPicPr>
          <p:cNvPr id="69635" name="Picture 4"/>
          <p:cNvPicPr>
            <a:picLocks noChangeAspect="1"/>
          </p:cNvPicPr>
          <p:nvPr/>
        </p:nvPicPr>
        <p:blipFill>
          <a:blip r:embed="rId3" cstate="print"/>
          <a:srcRect/>
          <a:stretch>
            <a:fillRect/>
          </a:stretch>
        </p:blipFill>
        <p:spPr bwMode="auto">
          <a:xfrm>
            <a:off x="152400" y="152400"/>
            <a:ext cx="1416050" cy="762000"/>
          </a:xfrm>
          <a:prstGeom prst="rect">
            <a:avLst/>
          </a:prstGeom>
          <a:noFill/>
          <a:ln w="9525">
            <a:noFill/>
            <a:miter lim="800000"/>
            <a:headEnd/>
            <a:tailEnd/>
          </a:ln>
        </p:spPr>
      </p:pic>
      <p:sp>
        <p:nvSpPr>
          <p:cNvPr id="69636" name="TextBox 8"/>
          <p:cNvSpPr txBox="1">
            <a:spLocks noChangeArrowheads="1"/>
          </p:cNvSpPr>
          <p:nvPr/>
        </p:nvSpPr>
        <p:spPr bwMode="auto">
          <a:xfrm>
            <a:off x="1608138" y="1866900"/>
            <a:ext cx="57912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smtClean="0">
                <a:solidFill>
                  <a:prstClr val="white"/>
                </a:solidFill>
                <a:cs typeface="Arial" charset="0"/>
              </a:rPr>
              <a:t>Connecticut National Guard</a:t>
            </a:r>
            <a:endParaRPr lang="en-US" sz="2000" b="1" dirty="0">
              <a:solidFill>
                <a:prstClr val="white"/>
              </a:solidFill>
              <a:cs typeface="Arial" charset="0"/>
            </a:endParaRPr>
          </a:p>
        </p:txBody>
      </p:sp>
      <p:sp>
        <p:nvSpPr>
          <p:cNvPr id="12" name="TextBox 11"/>
          <p:cNvSpPr txBox="1"/>
          <p:nvPr/>
        </p:nvSpPr>
        <p:spPr>
          <a:xfrm>
            <a:off x="11113" y="6426200"/>
            <a:ext cx="9067800" cy="254000"/>
          </a:xfrm>
          <a:prstGeom prst="rect">
            <a:avLst/>
          </a:prstGeom>
          <a:noFill/>
        </p:spPr>
        <p:txBody>
          <a:bodyPr>
            <a:spAutoFit/>
          </a:bodyPr>
          <a:lstStyle/>
          <a:p>
            <a:pPr algn="ctr" fontAlgn="base">
              <a:spcBef>
                <a:spcPct val="0"/>
              </a:spcBef>
              <a:spcAft>
                <a:spcPct val="0"/>
              </a:spcAft>
              <a:defRPr/>
            </a:pPr>
            <a:r>
              <a:rPr lang="en-US" sz="1050" dirty="0">
                <a:solidFill>
                  <a:prstClr val="white"/>
                </a:solidFill>
                <a:cs typeface="Arial" charset="0"/>
              </a:rPr>
              <a:t>Confidential </a:t>
            </a:r>
            <a:r>
              <a:rPr lang="en-US" sz="1050" dirty="0" smtClean="0">
                <a:solidFill>
                  <a:prstClr val="white"/>
                </a:solidFill>
                <a:cs typeface="Arial" charset="0"/>
              </a:rPr>
              <a:t>2012 </a:t>
            </a:r>
            <a:r>
              <a:rPr lang="en-US" sz="1050" dirty="0">
                <a:solidFill>
                  <a:prstClr val="white"/>
                </a:solidFill>
                <a:cs typeface="Arial" charset="0"/>
              </a:rPr>
              <a:t>– www.ellipticalmobilesolutions.com</a:t>
            </a:r>
          </a:p>
        </p:txBody>
      </p:sp>
      <p:sp>
        <p:nvSpPr>
          <p:cNvPr id="69640" name="AutoShape 5"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63500" y="-2397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sp>
        <p:nvSpPr>
          <p:cNvPr id="69641" name="AutoShape 7"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215900" y="-873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sp>
        <p:nvSpPr>
          <p:cNvPr id="5" name="Rectangle 4"/>
          <p:cNvSpPr/>
          <p:nvPr/>
        </p:nvSpPr>
        <p:spPr>
          <a:xfrm>
            <a:off x="609600" y="3571784"/>
            <a:ext cx="5334000" cy="2031325"/>
          </a:xfrm>
          <a:prstGeom prst="rect">
            <a:avLst/>
          </a:prstGeom>
        </p:spPr>
        <p:txBody>
          <a:bodyPr wrap="square">
            <a:spAutoFit/>
          </a:bodyPr>
          <a:lstStyle/>
          <a:p>
            <a:r>
              <a:rPr lang="en-US" sz="1400" b="1" dirty="0" smtClean="0">
                <a:solidFill>
                  <a:schemeClr val="accent1"/>
                </a:solidFill>
              </a:rPr>
              <a:t>Challenges</a:t>
            </a:r>
            <a:r>
              <a:rPr lang="en-US" sz="1400" b="1" dirty="0">
                <a:solidFill>
                  <a:schemeClr val="accent1"/>
                </a:solidFill>
              </a:rPr>
              <a:t>:  </a:t>
            </a:r>
            <a:r>
              <a:rPr lang="en-US" sz="1400" b="1" u="heavy" dirty="0">
                <a:solidFill>
                  <a:schemeClr val="bg1"/>
                </a:solidFill>
              </a:rPr>
              <a:t>The Connecticut National Guard</a:t>
            </a:r>
            <a:r>
              <a:rPr lang="en-US" sz="1400" b="1" dirty="0">
                <a:solidFill>
                  <a:schemeClr val="bg1"/>
                </a:solidFill>
              </a:rPr>
              <a:t> </a:t>
            </a:r>
            <a:r>
              <a:rPr lang="en-US" sz="1400" dirty="0">
                <a:solidFill>
                  <a:schemeClr val="bg1"/>
                </a:solidFill>
              </a:rPr>
              <a:t>needed to have a mobile continuity for operations plan (COOP) for disaster recovery. </a:t>
            </a:r>
            <a:endParaRPr lang="en-US" sz="1400" dirty="0" smtClean="0">
              <a:solidFill>
                <a:schemeClr val="bg1"/>
              </a:solidFill>
            </a:endParaRPr>
          </a:p>
          <a:p>
            <a:endParaRPr lang="en-US" sz="1400" dirty="0">
              <a:solidFill>
                <a:schemeClr val="accent1"/>
              </a:solidFill>
            </a:endParaRPr>
          </a:p>
          <a:p>
            <a:r>
              <a:rPr lang="en-US" sz="1400" b="1" dirty="0">
                <a:solidFill>
                  <a:schemeClr val="accent1"/>
                </a:solidFill>
              </a:rPr>
              <a:t>Solution:   </a:t>
            </a:r>
            <a:r>
              <a:rPr lang="en-US" sz="1400" b="1" dirty="0" smtClean="0">
                <a:solidFill>
                  <a:schemeClr val="accent1"/>
                </a:solidFill>
              </a:rPr>
              <a:t> </a:t>
            </a:r>
            <a:r>
              <a:rPr lang="en-US" sz="1400" dirty="0">
                <a:solidFill>
                  <a:schemeClr val="bg1"/>
                </a:solidFill>
              </a:rPr>
              <a:t>The C3-S.P.E.A.R. provided the perfect platform as it allows a data center to be easily moved while populated with equipment. Cyber security keeps data safe in any operating environment</a:t>
            </a:r>
            <a:r>
              <a:rPr lang="en-US" sz="1400" dirty="0" smtClean="0">
                <a:solidFill>
                  <a:schemeClr val="bg1"/>
                </a:solidFill>
              </a:rPr>
              <a:t>.</a:t>
            </a:r>
          </a:p>
          <a:p>
            <a:endParaRPr lang="en-US" sz="1400" dirty="0">
              <a:solidFill>
                <a:schemeClr val="accent1"/>
              </a:solidFill>
            </a:endParaRPr>
          </a:p>
          <a:p>
            <a:r>
              <a:rPr lang="en-US" sz="1400" b="1" dirty="0">
                <a:solidFill>
                  <a:schemeClr val="accent1"/>
                </a:solidFill>
              </a:rPr>
              <a:t>Benefits:   </a:t>
            </a:r>
            <a:r>
              <a:rPr lang="en-US" sz="1400" b="1" dirty="0" smtClean="0">
                <a:solidFill>
                  <a:schemeClr val="accent1"/>
                </a:solidFill>
              </a:rPr>
              <a:t> </a:t>
            </a:r>
            <a:r>
              <a:rPr lang="en-US" sz="1400" dirty="0">
                <a:solidFill>
                  <a:schemeClr val="bg1"/>
                </a:solidFill>
              </a:rPr>
              <a:t>Rapid deployment;</a:t>
            </a:r>
            <a:r>
              <a:rPr lang="en-US" sz="1400" b="1" dirty="0">
                <a:solidFill>
                  <a:schemeClr val="bg1"/>
                </a:solidFill>
              </a:rPr>
              <a:t> </a:t>
            </a:r>
            <a:r>
              <a:rPr lang="en-US" sz="1400" dirty="0" smtClean="0">
                <a:solidFill>
                  <a:schemeClr val="bg1"/>
                </a:solidFill>
              </a:rPr>
              <a:t>scalability, </a:t>
            </a:r>
            <a:r>
              <a:rPr lang="en-US" sz="1400" dirty="0">
                <a:solidFill>
                  <a:schemeClr val="bg1"/>
                </a:solidFill>
              </a:rPr>
              <a:t>and the ability to </a:t>
            </a:r>
            <a:r>
              <a:rPr lang="en-US" sz="1400" dirty="0" smtClean="0">
                <a:solidFill>
                  <a:schemeClr val="bg1"/>
                </a:solidFill>
              </a:rPr>
              <a:t>easily relocate </a:t>
            </a:r>
            <a:r>
              <a:rPr lang="en-US" sz="1400" dirty="0">
                <a:solidFill>
                  <a:schemeClr val="bg1"/>
                </a:solidFill>
              </a:rPr>
              <a:t>the data center to a new location.</a:t>
            </a:r>
          </a:p>
        </p:txBody>
      </p:sp>
      <p:pic>
        <p:nvPicPr>
          <p:cNvPr id="15" name="Picture 14"/>
          <p:cNvPicPr/>
          <p:nvPr/>
        </p:nvPicPr>
        <p:blipFill>
          <a:blip r:embed="rId4" cstate="print"/>
          <a:stretch>
            <a:fillRect/>
          </a:stretch>
        </p:blipFill>
        <p:spPr>
          <a:xfrm>
            <a:off x="2209800" y="1866900"/>
            <a:ext cx="657225" cy="65722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15050" y="3297971"/>
            <a:ext cx="2063162" cy="2578953"/>
          </a:xfrm>
          <a:prstGeom prst="rect">
            <a:avLst/>
          </a:prstGeom>
        </p:spPr>
      </p:pic>
      <p:sp>
        <p:nvSpPr>
          <p:cNvPr id="18" name="TextBox 8"/>
          <p:cNvSpPr txBox="1">
            <a:spLocks noChangeArrowheads="1"/>
          </p:cNvSpPr>
          <p:nvPr/>
        </p:nvSpPr>
        <p:spPr bwMode="auto">
          <a:xfrm>
            <a:off x="1447800" y="3005554"/>
            <a:ext cx="5791200" cy="58477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600" b="1" dirty="0" smtClean="0">
                <a:solidFill>
                  <a:schemeClr val="accent1"/>
                </a:solidFill>
                <a:cs typeface="Arial" charset="0"/>
              </a:rPr>
              <a:t>Department of US Military </a:t>
            </a:r>
            <a:r>
              <a:rPr lang="en-US" sz="1600" b="1" dirty="0" smtClean="0">
                <a:solidFill>
                  <a:schemeClr val="accent1"/>
                </a:solidFill>
              </a:rPr>
              <a:t>in need of </a:t>
            </a:r>
            <a:r>
              <a:rPr lang="en-US" sz="1600" b="1" dirty="0" smtClean="0">
                <a:solidFill>
                  <a:schemeClr val="accent1"/>
                </a:solidFill>
                <a:cs typeface="Arial" charset="0"/>
              </a:rPr>
              <a:t>mobile Coop </a:t>
            </a:r>
          </a:p>
          <a:p>
            <a:pPr algn="ctr" fontAlgn="base">
              <a:spcBef>
                <a:spcPct val="0"/>
              </a:spcBef>
              <a:spcAft>
                <a:spcPct val="0"/>
              </a:spcAft>
            </a:pPr>
            <a:r>
              <a:rPr lang="en-US" sz="1600" b="1" dirty="0" smtClean="0">
                <a:solidFill>
                  <a:schemeClr val="accent1"/>
                </a:solidFill>
                <a:cs typeface="Arial" charset="0"/>
              </a:rPr>
              <a:t>for Disaster Recovery.</a:t>
            </a:r>
            <a:endParaRPr lang="en-US" sz="1600" b="1" dirty="0">
              <a:solidFill>
                <a:schemeClr val="accent1"/>
              </a:solidFill>
              <a:cs typeface="Arial" charset="0"/>
            </a:endParaRPr>
          </a:p>
        </p:txBody>
      </p:sp>
    </p:spTree>
    <p:extLst>
      <p:ext uri="{BB962C8B-B14F-4D97-AF65-F5344CB8AC3E}">
        <p14:creationId xmlns:p14="http://schemas.microsoft.com/office/powerpoint/2010/main" xmlns="" val="3262765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088"/>
            <a:ext cx="9144000" cy="1077912"/>
          </a:xfrm>
        </p:spPr>
        <p:txBody>
          <a:bodyPr/>
          <a:lstStyle/>
          <a:p>
            <a:pPr algn="ctr"/>
            <a:r>
              <a:rPr lang="en-US" sz="2800" dirty="0" smtClean="0"/>
              <a:t>Data Center in a Harsh Environment</a:t>
            </a:r>
            <a:endParaRPr lang="en-US" sz="2800" dirty="0"/>
          </a:p>
        </p:txBody>
      </p:sp>
      <p:sp>
        <p:nvSpPr>
          <p:cNvPr id="4" name="Slide Number Placeholder 3"/>
          <p:cNvSpPr>
            <a:spLocks noGrp="1"/>
          </p:cNvSpPr>
          <p:nvPr>
            <p:ph type="sldNum" sz="quarter" idx="12"/>
          </p:nvPr>
        </p:nvSpPr>
        <p:spPr>
          <a:xfrm>
            <a:off x="6705600" y="6324600"/>
            <a:ext cx="2133600" cy="365125"/>
          </a:xfrm>
        </p:spPr>
        <p:txBody>
          <a:bodyPr/>
          <a:lstStyle/>
          <a:p>
            <a:pPr>
              <a:defRPr/>
            </a:pPr>
            <a:fld id="{FEFCB2B8-45FA-4ED3-95C4-CC197F47B980}" type="slidenum">
              <a:rPr lang="en-US" smtClean="0"/>
              <a:pPr>
                <a:defRPr/>
              </a:pPr>
              <a:t>12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399" y="152400"/>
            <a:ext cx="1415453" cy="762000"/>
          </a:xfrm>
          <a:prstGeom prst="rect">
            <a:avLst/>
          </a:prstGeom>
        </p:spPr>
      </p:pic>
      <p:sp>
        <p:nvSpPr>
          <p:cNvPr id="9" name="TextBox 8"/>
          <p:cNvSpPr txBox="1"/>
          <p:nvPr/>
        </p:nvSpPr>
        <p:spPr>
          <a:xfrm>
            <a:off x="1981200" y="2084600"/>
            <a:ext cx="6035647" cy="461665"/>
          </a:xfrm>
          <a:prstGeom prst="rect">
            <a:avLst/>
          </a:prstGeom>
          <a:noFill/>
        </p:spPr>
        <p:txBody>
          <a:bodyPr wrap="square" rtlCol="0">
            <a:spAutoFit/>
          </a:bodyPr>
          <a:lstStyle/>
          <a:p>
            <a:pPr algn="ctr"/>
            <a:r>
              <a:rPr lang="en-US" sz="2400" dirty="0" smtClean="0">
                <a:solidFill>
                  <a:schemeClr val="bg1"/>
                </a:solidFill>
              </a:rPr>
              <a:t>Hopi Information Technology Division</a:t>
            </a:r>
            <a:endParaRPr lang="en-US" sz="2400" dirty="0">
              <a:solidFill>
                <a:schemeClr val="bg1"/>
              </a:solidFill>
            </a:endParaRPr>
          </a:p>
        </p:txBody>
      </p:sp>
      <p:sp>
        <p:nvSpPr>
          <p:cNvPr id="10" name="TextBox 9"/>
          <p:cNvSpPr txBox="1"/>
          <p:nvPr/>
        </p:nvSpPr>
        <p:spPr>
          <a:xfrm>
            <a:off x="685800" y="3507987"/>
            <a:ext cx="6096000" cy="2754600"/>
          </a:xfrm>
          <a:prstGeom prst="rect">
            <a:avLst/>
          </a:prstGeom>
          <a:noFill/>
          <a:ln w="19050">
            <a:noFill/>
          </a:ln>
        </p:spPr>
        <p:txBody>
          <a:bodyPr wrap="square" rtlCol="0">
            <a:spAutoFit/>
          </a:bodyPr>
          <a:lstStyle/>
          <a:p>
            <a:r>
              <a:rPr lang="en-US" sz="1300" dirty="0" smtClean="0">
                <a:solidFill>
                  <a:schemeClr val="tx2">
                    <a:lumMod val="60000"/>
                    <a:lumOff val="40000"/>
                  </a:schemeClr>
                </a:solidFill>
              </a:rPr>
              <a:t>Challenges:  </a:t>
            </a:r>
            <a:r>
              <a:rPr lang="en-US" sz="1400" b="1" u="sng" dirty="0" smtClean="0">
                <a:solidFill>
                  <a:schemeClr val="bg1"/>
                </a:solidFill>
              </a:rPr>
              <a:t>The Hopi </a:t>
            </a:r>
            <a:r>
              <a:rPr lang="en-US" sz="1400" dirty="0" smtClean="0">
                <a:solidFill>
                  <a:schemeClr val="bg1"/>
                </a:solidFill>
              </a:rPr>
              <a:t>Data Center often experienced IT downtime due to frequent </a:t>
            </a:r>
            <a:r>
              <a:rPr lang="en-US" sz="1400" dirty="0">
                <a:solidFill>
                  <a:schemeClr val="bg1"/>
                </a:solidFill>
              </a:rPr>
              <a:t>power outages, unreliable backup power generation, flooding during monsoon season, and snow </a:t>
            </a:r>
            <a:r>
              <a:rPr lang="en-US" sz="1400" dirty="0" smtClean="0">
                <a:solidFill>
                  <a:schemeClr val="bg1"/>
                </a:solidFill>
              </a:rPr>
              <a:t>during the winter. </a:t>
            </a:r>
            <a:r>
              <a:rPr lang="en-US" sz="1400" dirty="0">
                <a:solidFill>
                  <a:schemeClr val="bg1"/>
                </a:solidFill>
              </a:rPr>
              <a:t> </a:t>
            </a:r>
            <a:r>
              <a:rPr lang="en-US" sz="1400" dirty="0" smtClean="0">
                <a:solidFill>
                  <a:schemeClr val="bg1"/>
                </a:solidFill>
              </a:rPr>
              <a:t>The Hopis wanted to have </a:t>
            </a:r>
            <a:r>
              <a:rPr lang="en-US" sz="1400" dirty="0">
                <a:solidFill>
                  <a:schemeClr val="bg1"/>
                </a:solidFill>
              </a:rPr>
              <a:t>the ability to relocate their environment to </a:t>
            </a:r>
            <a:r>
              <a:rPr lang="en-US" sz="1400" dirty="0" smtClean="0">
                <a:solidFill>
                  <a:schemeClr val="bg1"/>
                </a:solidFill>
              </a:rPr>
              <a:t>their other office  </a:t>
            </a:r>
            <a:r>
              <a:rPr lang="en-US" sz="1400" dirty="0">
                <a:solidFill>
                  <a:schemeClr val="bg1"/>
                </a:solidFill>
              </a:rPr>
              <a:t>in Flagstaff if </a:t>
            </a:r>
            <a:r>
              <a:rPr lang="en-US" sz="1400" dirty="0" smtClean="0">
                <a:solidFill>
                  <a:schemeClr val="bg1"/>
                </a:solidFill>
              </a:rPr>
              <a:t>necessary.</a:t>
            </a:r>
            <a:endParaRPr lang="en-US" sz="1300" dirty="0">
              <a:solidFill>
                <a:schemeClr val="bg1"/>
              </a:solidFill>
            </a:endParaRPr>
          </a:p>
          <a:p>
            <a:endParaRPr lang="en-US" sz="1300" dirty="0" smtClean="0">
              <a:solidFill>
                <a:schemeClr val="bg1"/>
              </a:solidFill>
            </a:endParaRPr>
          </a:p>
          <a:p>
            <a:r>
              <a:rPr lang="en-US" sz="1300" dirty="0" smtClean="0">
                <a:solidFill>
                  <a:schemeClr val="tx2">
                    <a:lumMod val="60000"/>
                    <a:lumOff val="40000"/>
                  </a:schemeClr>
                </a:solidFill>
              </a:rPr>
              <a:t>Data Center Retrofit Solution:  </a:t>
            </a:r>
            <a:r>
              <a:rPr lang="en-US" sz="1300" dirty="0" smtClean="0">
                <a:solidFill>
                  <a:schemeClr val="bg1"/>
                </a:solidFill>
              </a:rPr>
              <a:t>The Tribe purchased 1 C3-S.P.E.A.R.  and 1 C-S.P.E.A.R. which provided it with  a secure, reliable and flexible infrastructure  to protect their data bases.  The mobility feature of the enclosure made it the most practical choice  as both enclosures can easily be  relocated in the event of severe weather.</a:t>
            </a:r>
          </a:p>
          <a:p>
            <a:endParaRPr lang="en-US" sz="1300" dirty="0">
              <a:solidFill>
                <a:schemeClr val="bg1"/>
              </a:solidFill>
            </a:endParaRPr>
          </a:p>
          <a:p>
            <a:r>
              <a:rPr lang="en-US" sz="1300" dirty="0" smtClean="0">
                <a:solidFill>
                  <a:schemeClr val="tx2">
                    <a:lumMod val="60000"/>
                    <a:lumOff val="40000"/>
                  </a:schemeClr>
                </a:solidFill>
              </a:rPr>
              <a:t>Benefits: </a:t>
            </a:r>
            <a:r>
              <a:rPr lang="en-US" sz="1300" dirty="0">
                <a:solidFill>
                  <a:schemeClr val="bg1"/>
                </a:solidFill>
              </a:rPr>
              <a:t> </a:t>
            </a:r>
            <a:r>
              <a:rPr lang="en-US" sz="1300" dirty="0" smtClean="0">
                <a:solidFill>
                  <a:schemeClr val="bg1"/>
                </a:solidFill>
              </a:rPr>
              <a:t>Rapid deployment in 8 weeks and </a:t>
            </a:r>
            <a:r>
              <a:rPr lang="en-US" sz="1300" dirty="0">
                <a:solidFill>
                  <a:schemeClr val="bg1"/>
                </a:solidFill>
              </a:rPr>
              <a:t> </a:t>
            </a:r>
            <a:r>
              <a:rPr lang="en-US" sz="1300" dirty="0" smtClean="0">
                <a:solidFill>
                  <a:schemeClr val="bg1"/>
                </a:solidFill>
              </a:rPr>
              <a:t>under budget; drop in place architecture which greatly reduced  CapEx</a:t>
            </a:r>
            <a:r>
              <a:rPr lang="en-US" sz="1300" dirty="0">
                <a:solidFill>
                  <a:schemeClr val="bg1"/>
                </a:solidFill>
              </a:rPr>
              <a:t> </a:t>
            </a:r>
            <a:r>
              <a:rPr lang="en-US" sz="1300" dirty="0" smtClean="0">
                <a:solidFill>
                  <a:schemeClr val="bg1"/>
                </a:solidFill>
              </a:rPr>
              <a:t>and </a:t>
            </a:r>
            <a:r>
              <a:rPr lang="en-US" sz="1300" dirty="0" err="1" smtClean="0">
                <a:solidFill>
                  <a:schemeClr val="bg1"/>
                </a:solidFill>
              </a:rPr>
              <a:t>OpEX</a:t>
            </a:r>
            <a:r>
              <a:rPr lang="en-US" sz="1300" dirty="0" smtClean="0">
                <a:solidFill>
                  <a:schemeClr val="bg1"/>
                </a:solidFill>
              </a:rPr>
              <a:t> costs; improved performance and simplified implementation.  </a:t>
            </a:r>
            <a:endParaRPr lang="en-US" sz="1300" dirty="0">
              <a:solidFill>
                <a:schemeClr val="bg1"/>
              </a:solidFill>
            </a:endParaRPr>
          </a:p>
        </p:txBody>
      </p:sp>
      <p:pic>
        <p:nvPicPr>
          <p:cNvPr id="2050" name="Picture 2" descr="http://www.hopi-nsn.gov/Portals/0/hopi_tribe_logo.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3803" y="2018782"/>
            <a:ext cx="762000" cy="5525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72258" y="2819400"/>
            <a:ext cx="8286659" cy="646331"/>
          </a:xfrm>
          <a:prstGeom prst="rect">
            <a:avLst/>
          </a:prstGeom>
          <a:noFill/>
        </p:spPr>
        <p:txBody>
          <a:bodyPr wrap="square" rtlCol="0">
            <a:spAutoFit/>
          </a:bodyPr>
          <a:lstStyle/>
          <a:p>
            <a:pPr algn="ctr"/>
            <a:r>
              <a:rPr lang="en-US" b="1" dirty="0" smtClean="0">
                <a:solidFill>
                  <a:schemeClr val="accent1"/>
                </a:solidFill>
              </a:rPr>
              <a:t>Native American Tribe in need of a data center closet/</a:t>
            </a:r>
          </a:p>
          <a:p>
            <a:pPr algn="ctr"/>
            <a:r>
              <a:rPr lang="en-US" b="1" dirty="0" smtClean="0">
                <a:solidFill>
                  <a:schemeClr val="accent1"/>
                </a:solidFill>
              </a:rPr>
              <a:t>mobile disaster recovery solution.</a:t>
            </a:r>
            <a:endParaRPr lang="en-US" b="1" dirty="0">
              <a:solidFill>
                <a:schemeClr val="accent1"/>
              </a:solidFill>
            </a:endParaRPr>
          </a:p>
        </p:txBody>
      </p:sp>
      <p:pic>
        <p:nvPicPr>
          <p:cNvPr id="8" name="Content Placeholder 7"/>
          <p:cNvPicPr>
            <a:picLocks noGrp="1" noChangeAspect="1"/>
          </p:cNvPicPr>
          <p:nvPr>
            <p:ph idx="1"/>
          </p:nvPr>
        </p:nvPicPr>
        <p:blipFill>
          <a:blip r:embed="rId5" cstate="print">
            <a:extLst>
              <a:ext uri="{28A0092B-C50C-407E-A947-70E740481C1C}">
                <a14:useLocalDpi xmlns:a14="http://schemas.microsoft.com/office/drawing/2010/main" xmlns="" val="0"/>
              </a:ext>
            </a:extLst>
          </a:blip>
          <a:stretch>
            <a:fillRect/>
          </a:stretch>
        </p:blipFill>
        <p:spPr>
          <a:xfrm>
            <a:off x="6781799" y="3507987"/>
            <a:ext cx="2002971" cy="2503714"/>
          </a:xfrm>
        </p:spPr>
      </p:pic>
      <p:sp>
        <p:nvSpPr>
          <p:cNvPr id="12" name="TextBox 11"/>
          <p:cNvSpPr txBox="1"/>
          <p:nvPr/>
        </p:nvSpPr>
        <p:spPr>
          <a:xfrm>
            <a:off x="11368" y="6426242"/>
            <a:ext cx="9067800" cy="253916"/>
          </a:xfrm>
          <a:prstGeom prst="rect">
            <a:avLst/>
          </a:prstGeom>
          <a:noFill/>
        </p:spPr>
        <p:txBody>
          <a:bodyPr wrap="square" rtlCol="0">
            <a:spAutoFit/>
          </a:bodyPr>
          <a:lstStyle/>
          <a:p>
            <a:pPr algn="ctr"/>
            <a:r>
              <a:rPr lang="en-US" sz="1050" dirty="0" smtClean="0">
                <a:solidFill>
                  <a:schemeClr val="bg1"/>
                </a:solidFill>
              </a:rPr>
              <a:t>Confidential 2012 – www.ellipticalmobilesolutions.com</a:t>
            </a:r>
            <a:endParaRPr lang="en-US" sz="1050" dirty="0">
              <a:solidFill>
                <a:schemeClr val="bg1"/>
              </a:solidFill>
            </a:endParaRPr>
          </a:p>
        </p:txBody>
      </p:sp>
    </p:spTree>
    <p:extLst>
      <p:ext uri="{BB962C8B-B14F-4D97-AF65-F5344CB8AC3E}">
        <p14:creationId xmlns:p14="http://schemas.microsoft.com/office/powerpoint/2010/main" xmlns="" val="3373225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65088"/>
            <a:ext cx="9144000" cy="1077912"/>
          </a:xfrm>
        </p:spPr>
        <p:txBody>
          <a:bodyPr/>
          <a:lstStyle/>
          <a:p>
            <a:pPr algn="ctr" eaLnBrk="1" hangingPunct="1"/>
            <a:r>
              <a:rPr lang="en-US" sz="2800" dirty="0" smtClean="0"/>
              <a:t>Remote Application Support </a:t>
            </a:r>
            <a:br>
              <a:rPr lang="en-US" sz="2800" dirty="0" smtClean="0"/>
            </a:br>
            <a:r>
              <a:rPr lang="en-US" sz="2800" dirty="0" smtClean="0"/>
              <a:t>in a Harsh Environment</a:t>
            </a:r>
          </a:p>
        </p:txBody>
      </p:sp>
      <p:sp>
        <p:nvSpPr>
          <p:cNvPr id="4" name="Slide Number Placeholder 3"/>
          <p:cNvSpPr>
            <a:spLocks noGrp="1"/>
          </p:cNvSpPr>
          <p:nvPr>
            <p:ph type="sldNum" sz="quarter" idx="12"/>
          </p:nvPr>
        </p:nvSpPr>
        <p:spPr>
          <a:xfrm>
            <a:off x="6705600" y="6324600"/>
            <a:ext cx="2133600" cy="365125"/>
          </a:xfrm>
        </p:spPr>
        <p:txBody>
          <a:bodyPr/>
          <a:lstStyle/>
          <a:p>
            <a:pPr>
              <a:defRPr/>
            </a:pPr>
            <a:fld id="{0812BE43-9A8B-4136-A8B2-582D9E38F2A8}" type="slidenum">
              <a:rPr lang="en-US" smtClean="0">
                <a:solidFill>
                  <a:prstClr val="black">
                    <a:tint val="75000"/>
                  </a:prstClr>
                </a:solidFill>
              </a:rPr>
              <a:pPr>
                <a:defRPr/>
              </a:pPr>
              <a:t>13</a:t>
            </a:fld>
            <a:endParaRPr lang="en-US" dirty="0">
              <a:solidFill>
                <a:prstClr val="black">
                  <a:tint val="75000"/>
                </a:prstClr>
              </a:solidFill>
            </a:endParaRPr>
          </a:p>
        </p:txBody>
      </p:sp>
      <p:pic>
        <p:nvPicPr>
          <p:cNvPr id="69635" name="Picture 4"/>
          <p:cNvPicPr>
            <a:picLocks noChangeAspect="1"/>
          </p:cNvPicPr>
          <p:nvPr/>
        </p:nvPicPr>
        <p:blipFill>
          <a:blip r:embed="rId3" cstate="print"/>
          <a:srcRect/>
          <a:stretch>
            <a:fillRect/>
          </a:stretch>
        </p:blipFill>
        <p:spPr bwMode="auto">
          <a:xfrm>
            <a:off x="152400" y="152400"/>
            <a:ext cx="1416050" cy="762000"/>
          </a:xfrm>
          <a:prstGeom prst="rect">
            <a:avLst/>
          </a:prstGeom>
          <a:noFill/>
          <a:ln w="9525">
            <a:noFill/>
            <a:miter lim="800000"/>
            <a:headEnd/>
            <a:tailEnd/>
          </a:ln>
        </p:spPr>
      </p:pic>
      <p:sp>
        <p:nvSpPr>
          <p:cNvPr id="69636" name="TextBox 8"/>
          <p:cNvSpPr txBox="1">
            <a:spLocks noChangeArrowheads="1"/>
          </p:cNvSpPr>
          <p:nvPr/>
        </p:nvSpPr>
        <p:spPr bwMode="auto">
          <a:xfrm>
            <a:off x="1641476" y="2209800"/>
            <a:ext cx="57912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smtClean="0">
                <a:solidFill>
                  <a:prstClr val="white"/>
                </a:solidFill>
              </a:rPr>
              <a:t>Redstone Arsenal</a:t>
            </a:r>
            <a:r>
              <a:rPr lang="en-US" sz="2000" b="1" dirty="0" smtClean="0">
                <a:solidFill>
                  <a:prstClr val="white"/>
                </a:solidFill>
                <a:cs typeface="Arial" charset="0"/>
              </a:rPr>
              <a:t> </a:t>
            </a:r>
            <a:endParaRPr lang="en-US" sz="2000" b="1" dirty="0">
              <a:solidFill>
                <a:prstClr val="white"/>
              </a:solidFill>
              <a:cs typeface="Arial" charset="0"/>
            </a:endParaRPr>
          </a:p>
        </p:txBody>
      </p:sp>
      <p:sp>
        <p:nvSpPr>
          <p:cNvPr id="12" name="TextBox 11"/>
          <p:cNvSpPr txBox="1"/>
          <p:nvPr/>
        </p:nvSpPr>
        <p:spPr>
          <a:xfrm>
            <a:off x="11113" y="6426200"/>
            <a:ext cx="9067800" cy="254000"/>
          </a:xfrm>
          <a:prstGeom prst="rect">
            <a:avLst/>
          </a:prstGeom>
          <a:noFill/>
        </p:spPr>
        <p:txBody>
          <a:bodyPr>
            <a:spAutoFit/>
          </a:bodyPr>
          <a:lstStyle/>
          <a:p>
            <a:pPr algn="ctr" fontAlgn="base">
              <a:spcBef>
                <a:spcPct val="0"/>
              </a:spcBef>
              <a:spcAft>
                <a:spcPct val="0"/>
              </a:spcAft>
              <a:defRPr/>
            </a:pPr>
            <a:r>
              <a:rPr lang="en-US" sz="1050" dirty="0">
                <a:solidFill>
                  <a:prstClr val="white"/>
                </a:solidFill>
                <a:cs typeface="Arial" charset="0"/>
              </a:rPr>
              <a:t>Confidential </a:t>
            </a:r>
            <a:r>
              <a:rPr lang="en-US" sz="1050" dirty="0" smtClean="0">
                <a:solidFill>
                  <a:prstClr val="white"/>
                </a:solidFill>
                <a:cs typeface="Arial" charset="0"/>
              </a:rPr>
              <a:t>2012 </a:t>
            </a:r>
            <a:r>
              <a:rPr lang="en-US" sz="1050" dirty="0">
                <a:solidFill>
                  <a:prstClr val="white"/>
                </a:solidFill>
                <a:cs typeface="Arial" charset="0"/>
              </a:rPr>
              <a:t>– www.ellipticalmobilesolutions.com</a:t>
            </a:r>
          </a:p>
        </p:txBody>
      </p:sp>
      <p:sp>
        <p:nvSpPr>
          <p:cNvPr id="69640" name="AutoShape 5"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63500" y="-2397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sp>
        <p:nvSpPr>
          <p:cNvPr id="69641" name="AutoShape 7"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215900" y="-873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pic>
        <p:nvPicPr>
          <p:cNvPr id="13" name="Picture 12"/>
          <p:cNvPicPr/>
          <p:nvPr/>
        </p:nvPicPr>
        <p:blipFill>
          <a:blip r:embed="rId4" cstate="print"/>
          <a:stretch>
            <a:fillRect/>
          </a:stretch>
        </p:blipFill>
        <p:spPr>
          <a:xfrm>
            <a:off x="2667000" y="1981202"/>
            <a:ext cx="695325" cy="628648"/>
          </a:xfrm>
          <a:prstGeom prst="rect">
            <a:avLst/>
          </a:prstGeom>
        </p:spPr>
      </p:pic>
      <p:sp>
        <p:nvSpPr>
          <p:cNvPr id="6" name="Rectangle 5"/>
          <p:cNvSpPr/>
          <p:nvPr/>
        </p:nvSpPr>
        <p:spPr>
          <a:xfrm>
            <a:off x="685799" y="3429000"/>
            <a:ext cx="5943601" cy="2246769"/>
          </a:xfrm>
          <a:prstGeom prst="rect">
            <a:avLst/>
          </a:prstGeom>
        </p:spPr>
        <p:txBody>
          <a:bodyPr wrap="square">
            <a:spAutoFit/>
          </a:bodyPr>
          <a:lstStyle/>
          <a:p>
            <a:r>
              <a:rPr lang="en-US" sz="1400" b="1" dirty="0" smtClean="0">
                <a:solidFill>
                  <a:schemeClr val="accent1"/>
                </a:solidFill>
              </a:rPr>
              <a:t>Challenges</a:t>
            </a:r>
            <a:r>
              <a:rPr lang="en-US" sz="1400" b="1" dirty="0">
                <a:solidFill>
                  <a:schemeClr val="accent1"/>
                </a:solidFill>
              </a:rPr>
              <a:t>:    </a:t>
            </a:r>
            <a:r>
              <a:rPr lang="en-US" sz="1400" b="1" u="heavy" dirty="0" smtClean="0">
                <a:solidFill>
                  <a:schemeClr val="bg1"/>
                </a:solidFill>
              </a:rPr>
              <a:t>Redstone </a:t>
            </a:r>
            <a:r>
              <a:rPr lang="en-US" sz="1400" b="1" u="heavy" dirty="0">
                <a:solidFill>
                  <a:schemeClr val="bg1"/>
                </a:solidFill>
              </a:rPr>
              <a:t>Arsenal</a:t>
            </a:r>
            <a:r>
              <a:rPr lang="en-US" sz="1400" b="1" dirty="0">
                <a:solidFill>
                  <a:schemeClr val="bg1"/>
                </a:solidFill>
              </a:rPr>
              <a:t> </a:t>
            </a:r>
            <a:r>
              <a:rPr lang="en-US" sz="1400" dirty="0">
                <a:solidFill>
                  <a:schemeClr val="bg1"/>
                </a:solidFill>
              </a:rPr>
              <a:t>needed to build a data center for remote applications in a harsh environment.  A containerized data center was not practical in terms of cost and size.  </a:t>
            </a:r>
          </a:p>
          <a:p>
            <a:endParaRPr lang="en-US" sz="1400" dirty="0">
              <a:solidFill>
                <a:schemeClr val="accent1"/>
              </a:solidFill>
            </a:endParaRPr>
          </a:p>
          <a:p>
            <a:r>
              <a:rPr lang="en-US" sz="1400" b="1" dirty="0">
                <a:solidFill>
                  <a:schemeClr val="accent1"/>
                </a:solidFill>
              </a:rPr>
              <a:t>Solution:   </a:t>
            </a:r>
            <a:r>
              <a:rPr lang="en-US" sz="1400" dirty="0" smtClean="0">
                <a:solidFill>
                  <a:schemeClr val="bg1"/>
                </a:solidFill>
              </a:rPr>
              <a:t>By </a:t>
            </a:r>
            <a:r>
              <a:rPr lang="en-US" sz="1400" dirty="0">
                <a:solidFill>
                  <a:schemeClr val="bg1"/>
                </a:solidFill>
              </a:rPr>
              <a:t>deploying the NEMA 4 R.A.S.E.R. DX, Redstone Arsenal was able to implement a data center that can operate indoors or outdoors and be moved to another location when needed.  </a:t>
            </a:r>
            <a:endParaRPr lang="en-US" sz="1400" dirty="0" smtClean="0">
              <a:solidFill>
                <a:schemeClr val="bg1"/>
              </a:solidFill>
            </a:endParaRPr>
          </a:p>
          <a:p>
            <a:endParaRPr lang="en-US" sz="1400" dirty="0">
              <a:solidFill>
                <a:schemeClr val="bg1"/>
              </a:solidFill>
            </a:endParaRPr>
          </a:p>
          <a:p>
            <a:r>
              <a:rPr lang="en-US" sz="1400" b="1" dirty="0">
                <a:solidFill>
                  <a:schemeClr val="accent1"/>
                </a:solidFill>
              </a:rPr>
              <a:t>Benefits:  </a:t>
            </a:r>
            <a:r>
              <a:rPr lang="en-US" sz="1400" b="1" dirty="0" smtClean="0">
                <a:solidFill>
                  <a:schemeClr val="accent1"/>
                </a:solidFill>
              </a:rPr>
              <a:t>  </a:t>
            </a:r>
            <a:r>
              <a:rPr lang="en-US" sz="1400" dirty="0" smtClean="0">
                <a:solidFill>
                  <a:schemeClr val="bg1"/>
                </a:solidFill>
              </a:rPr>
              <a:t>Rapid </a:t>
            </a:r>
            <a:r>
              <a:rPr lang="en-US" sz="1400" dirty="0">
                <a:solidFill>
                  <a:schemeClr val="bg1"/>
                </a:solidFill>
              </a:rPr>
              <a:t>deployment; ease of implementation; space savings;</a:t>
            </a:r>
            <a:r>
              <a:rPr lang="en-US" sz="1400" b="1" dirty="0">
                <a:solidFill>
                  <a:schemeClr val="bg1"/>
                </a:solidFill>
              </a:rPr>
              <a:t> </a:t>
            </a:r>
            <a:r>
              <a:rPr lang="en-US" sz="1400" dirty="0" smtClean="0">
                <a:solidFill>
                  <a:schemeClr val="bg1"/>
                </a:solidFill>
              </a:rPr>
              <a:t>scalability, and </a:t>
            </a:r>
            <a:r>
              <a:rPr lang="en-US" sz="1400" dirty="0">
                <a:solidFill>
                  <a:schemeClr val="bg1"/>
                </a:solidFill>
              </a:rPr>
              <a:t>mobility. </a:t>
            </a:r>
          </a:p>
        </p:txBody>
      </p:sp>
      <p:pic>
        <p:nvPicPr>
          <p:cNvPr id="18" name="Picture 17"/>
          <p:cNvPicPr/>
          <p:nvPr/>
        </p:nvPicPr>
        <p:blipFill>
          <a:blip r:embed="rId5" cstate="print">
            <a:extLst>
              <a:ext uri="{28A0092B-C50C-407E-A947-70E740481C1C}">
                <a14:useLocalDpi xmlns:a14="http://schemas.microsoft.com/office/drawing/2010/main" xmlns="" val="0"/>
              </a:ext>
            </a:extLst>
          </a:blip>
          <a:stretch>
            <a:fillRect/>
          </a:stretch>
        </p:blipFill>
        <p:spPr>
          <a:xfrm>
            <a:off x="6705600" y="3124200"/>
            <a:ext cx="2009774" cy="2438400"/>
          </a:xfrm>
          <a:prstGeom prst="rect">
            <a:avLst/>
          </a:prstGeom>
        </p:spPr>
      </p:pic>
      <p:sp>
        <p:nvSpPr>
          <p:cNvPr id="19" name="TextBox 8"/>
          <p:cNvSpPr txBox="1">
            <a:spLocks noChangeArrowheads="1"/>
          </p:cNvSpPr>
          <p:nvPr/>
        </p:nvSpPr>
        <p:spPr bwMode="auto">
          <a:xfrm>
            <a:off x="609600" y="2691825"/>
            <a:ext cx="5791200" cy="58477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600" b="1" dirty="0" smtClean="0">
                <a:solidFill>
                  <a:schemeClr val="accent1"/>
                </a:solidFill>
              </a:rPr>
              <a:t>US Military missile </a:t>
            </a:r>
            <a:r>
              <a:rPr lang="en-US" sz="1600" b="1" dirty="0">
                <a:solidFill>
                  <a:schemeClr val="accent1"/>
                </a:solidFill>
              </a:rPr>
              <a:t>t</a:t>
            </a:r>
            <a:r>
              <a:rPr lang="en-US" sz="1600" b="1" dirty="0" smtClean="0">
                <a:solidFill>
                  <a:schemeClr val="accent1"/>
                </a:solidFill>
              </a:rPr>
              <a:t>esting and deployment </a:t>
            </a:r>
            <a:r>
              <a:rPr lang="en-US" sz="1600" b="1" dirty="0">
                <a:solidFill>
                  <a:schemeClr val="accent1"/>
                </a:solidFill>
              </a:rPr>
              <a:t>s</a:t>
            </a:r>
            <a:r>
              <a:rPr lang="en-US" sz="1600" b="1" dirty="0" smtClean="0">
                <a:solidFill>
                  <a:schemeClr val="accent1"/>
                </a:solidFill>
              </a:rPr>
              <a:t>ite needed a hardened Data Center for remote applications. </a:t>
            </a:r>
            <a:endParaRPr lang="en-US" sz="1600" b="1" dirty="0">
              <a:solidFill>
                <a:schemeClr val="accent1"/>
              </a:solidFill>
            </a:endParaRPr>
          </a:p>
        </p:txBody>
      </p:sp>
    </p:spTree>
    <p:extLst>
      <p:ext uri="{BB962C8B-B14F-4D97-AF65-F5344CB8AC3E}">
        <p14:creationId xmlns:p14="http://schemas.microsoft.com/office/powerpoint/2010/main" xmlns="" val="562478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65088"/>
            <a:ext cx="9144000" cy="1077912"/>
          </a:xfrm>
        </p:spPr>
        <p:txBody>
          <a:bodyPr/>
          <a:lstStyle/>
          <a:p>
            <a:pPr algn="ctr" eaLnBrk="1" hangingPunct="1"/>
            <a:r>
              <a:rPr lang="en-US" sz="2800" dirty="0" smtClean="0"/>
              <a:t>Data Center Retrofit</a:t>
            </a:r>
            <a:br>
              <a:rPr lang="en-US" sz="2800" dirty="0" smtClean="0"/>
            </a:br>
            <a:endParaRPr lang="en-US" sz="2800" dirty="0" smtClean="0"/>
          </a:p>
        </p:txBody>
      </p:sp>
      <p:sp>
        <p:nvSpPr>
          <p:cNvPr id="4" name="Slide Number Placeholder 3"/>
          <p:cNvSpPr>
            <a:spLocks noGrp="1"/>
          </p:cNvSpPr>
          <p:nvPr>
            <p:ph type="sldNum" sz="quarter" idx="12"/>
          </p:nvPr>
        </p:nvSpPr>
        <p:spPr>
          <a:xfrm>
            <a:off x="6705600" y="6324600"/>
            <a:ext cx="2133600" cy="365125"/>
          </a:xfrm>
        </p:spPr>
        <p:txBody>
          <a:bodyPr/>
          <a:lstStyle/>
          <a:p>
            <a:pPr>
              <a:defRPr/>
            </a:pPr>
            <a:fld id="{0812BE43-9A8B-4136-A8B2-582D9E38F2A8}" type="slidenum">
              <a:rPr lang="en-US" smtClean="0">
                <a:solidFill>
                  <a:prstClr val="black">
                    <a:tint val="75000"/>
                  </a:prstClr>
                </a:solidFill>
              </a:rPr>
              <a:pPr>
                <a:defRPr/>
              </a:pPr>
              <a:t>14</a:t>
            </a:fld>
            <a:endParaRPr lang="en-US" dirty="0">
              <a:solidFill>
                <a:prstClr val="black">
                  <a:tint val="75000"/>
                </a:prstClr>
              </a:solidFill>
            </a:endParaRPr>
          </a:p>
        </p:txBody>
      </p:sp>
      <p:pic>
        <p:nvPicPr>
          <p:cNvPr id="69635" name="Picture 4"/>
          <p:cNvPicPr>
            <a:picLocks noChangeAspect="1"/>
          </p:cNvPicPr>
          <p:nvPr/>
        </p:nvPicPr>
        <p:blipFill>
          <a:blip r:embed="rId3" cstate="print"/>
          <a:srcRect/>
          <a:stretch>
            <a:fillRect/>
          </a:stretch>
        </p:blipFill>
        <p:spPr bwMode="auto">
          <a:xfrm>
            <a:off x="152400" y="152400"/>
            <a:ext cx="1416050" cy="762000"/>
          </a:xfrm>
          <a:prstGeom prst="rect">
            <a:avLst/>
          </a:prstGeom>
          <a:noFill/>
          <a:ln w="9525">
            <a:noFill/>
            <a:miter lim="800000"/>
            <a:headEnd/>
            <a:tailEnd/>
          </a:ln>
        </p:spPr>
      </p:pic>
      <p:sp>
        <p:nvSpPr>
          <p:cNvPr id="69636" name="TextBox 8"/>
          <p:cNvSpPr txBox="1">
            <a:spLocks noChangeArrowheads="1"/>
          </p:cNvSpPr>
          <p:nvPr/>
        </p:nvSpPr>
        <p:spPr bwMode="auto">
          <a:xfrm>
            <a:off x="1649413" y="1666875"/>
            <a:ext cx="5791200"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b="1" dirty="0">
                <a:solidFill>
                  <a:prstClr val="white"/>
                </a:solidFill>
              </a:rPr>
              <a:t>P</a:t>
            </a:r>
            <a:r>
              <a:rPr lang="en-US" sz="2400" b="1" dirty="0" smtClean="0">
                <a:solidFill>
                  <a:prstClr val="white"/>
                </a:solidFill>
              </a:rPr>
              <a:t>atented Medicine </a:t>
            </a:r>
            <a:endParaRPr lang="en-US" sz="2400" b="1" dirty="0">
              <a:solidFill>
                <a:prstClr val="white"/>
              </a:solidFill>
            </a:endParaRPr>
          </a:p>
        </p:txBody>
      </p:sp>
      <p:sp>
        <p:nvSpPr>
          <p:cNvPr id="12" name="TextBox 11"/>
          <p:cNvSpPr txBox="1"/>
          <p:nvPr/>
        </p:nvSpPr>
        <p:spPr>
          <a:xfrm>
            <a:off x="11113" y="6426200"/>
            <a:ext cx="9067800" cy="254000"/>
          </a:xfrm>
          <a:prstGeom prst="rect">
            <a:avLst/>
          </a:prstGeom>
          <a:noFill/>
        </p:spPr>
        <p:txBody>
          <a:bodyPr>
            <a:spAutoFit/>
          </a:bodyPr>
          <a:lstStyle/>
          <a:p>
            <a:pPr algn="ctr" fontAlgn="base">
              <a:spcBef>
                <a:spcPct val="0"/>
              </a:spcBef>
              <a:spcAft>
                <a:spcPct val="0"/>
              </a:spcAft>
              <a:defRPr/>
            </a:pPr>
            <a:r>
              <a:rPr lang="en-US" sz="1050" dirty="0">
                <a:solidFill>
                  <a:prstClr val="white"/>
                </a:solidFill>
                <a:cs typeface="Arial" charset="0"/>
              </a:rPr>
              <a:t>Confidential </a:t>
            </a:r>
            <a:r>
              <a:rPr lang="en-US" sz="1050" dirty="0" smtClean="0">
                <a:solidFill>
                  <a:prstClr val="white"/>
                </a:solidFill>
                <a:cs typeface="Arial" charset="0"/>
              </a:rPr>
              <a:t>2012– </a:t>
            </a:r>
            <a:r>
              <a:rPr lang="en-US" sz="1050" dirty="0">
                <a:solidFill>
                  <a:prstClr val="white"/>
                </a:solidFill>
                <a:cs typeface="Arial" charset="0"/>
              </a:rPr>
              <a:t>www.ellipticalmobilesolutions.com</a:t>
            </a:r>
          </a:p>
        </p:txBody>
      </p:sp>
      <p:sp>
        <p:nvSpPr>
          <p:cNvPr id="69640" name="AutoShape 5"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63500" y="-2397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sp>
        <p:nvSpPr>
          <p:cNvPr id="69641" name="AutoShape 7"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215900" y="-873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sp>
        <p:nvSpPr>
          <p:cNvPr id="2" name="Rectangle 1"/>
          <p:cNvSpPr/>
          <p:nvPr/>
        </p:nvSpPr>
        <p:spPr>
          <a:xfrm>
            <a:off x="1066800" y="3124200"/>
            <a:ext cx="5029200" cy="2893100"/>
          </a:xfrm>
          <a:prstGeom prst="rect">
            <a:avLst/>
          </a:prstGeom>
        </p:spPr>
        <p:txBody>
          <a:bodyPr wrap="square">
            <a:spAutoFit/>
          </a:bodyPr>
          <a:lstStyle/>
          <a:p>
            <a:r>
              <a:rPr lang="en-US" sz="1400" b="1" dirty="0" smtClean="0">
                <a:solidFill>
                  <a:schemeClr val="accent1"/>
                </a:solidFill>
              </a:rPr>
              <a:t>Challenges</a:t>
            </a:r>
            <a:r>
              <a:rPr lang="en-US" sz="1400" b="1" dirty="0">
                <a:solidFill>
                  <a:schemeClr val="accent1"/>
                </a:solidFill>
              </a:rPr>
              <a:t>:   </a:t>
            </a:r>
            <a:r>
              <a:rPr lang="en-US" sz="1400" b="1" u="heavy" dirty="0" smtClean="0">
                <a:solidFill>
                  <a:schemeClr val="bg1"/>
                </a:solidFill>
              </a:rPr>
              <a:t>Canada’s </a:t>
            </a:r>
            <a:r>
              <a:rPr lang="en-US" sz="1400" b="1" u="heavy" dirty="0">
                <a:solidFill>
                  <a:schemeClr val="bg1"/>
                </a:solidFill>
              </a:rPr>
              <a:t>Patented Medicine Prices Review Board</a:t>
            </a:r>
            <a:r>
              <a:rPr lang="en-US" sz="1400" dirty="0">
                <a:solidFill>
                  <a:schemeClr val="bg1"/>
                </a:solidFill>
              </a:rPr>
              <a:t> was having problems with its equipment overheating whenever a chiller went out. This was happening on a regular basis.  </a:t>
            </a:r>
            <a:endParaRPr lang="en-US" sz="1400" dirty="0" smtClean="0">
              <a:solidFill>
                <a:schemeClr val="bg1"/>
              </a:solidFill>
            </a:endParaRPr>
          </a:p>
          <a:p>
            <a:endParaRPr lang="en-US" sz="1400" dirty="0">
              <a:solidFill>
                <a:schemeClr val="bg1"/>
              </a:solidFill>
            </a:endParaRPr>
          </a:p>
          <a:p>
            <a:r>
              <a:rPr lang="en-US" sz="1400" b="1" dirty="0">
                <a:solidFill>
                  <a:schemeClr val="accent1"/>
                </a:solidFill>
              </a:rPr>
              <a:t>Solution:   </a:t>
            </a:r>
            <a:r>
              <a:rPr lang="en-US" sz="1400" b="1" dirty="0" smtClean="0">
                <a:solidFill>
                  <a:schemeClr val="bg1"/>
                </a:solidFill>
              </a:rPr>
              <a:t>Patented </a:t>
            </a:r>
            <a:r>
              <a:rPr lang="en-US" sz="1400" b="1" dirty="0">
                <a:solidFill>
                  <a:schemeClr val="bg1"/>
                </a:solidFill>
              </a:rPr>
              <a:t>Medicine </a:t>
            </a:r>
            <a:r>
              <a:rPr lang="en-US" sz="1400" dirty="0">
                <a:solidFill>
                  <a:schemeClr val="bg1"/>
                </a:solidFill>
              </a:rPr>
              <a:t>consolidated two of their 19” racks into one 24U C3-S.P.E.A.R.  and optimized their I.T. requirements. They plan to  consolidate two more of their existing 19 inch racks into a C3-S.P.E.A.R in the future</a:t>
            </a:r>
            <a:r>
              <a:rPr lang="en-US" sz="1400" dirty="0" smtClean="0">
                <a:solidFill>
                  <a:schemeClr val="bg1"/>
                </a:solidFill>
              </a:rPr>
              <a:t>.</a:t>
            </a:r>
          </a:p>
          <a:p>
            <a:endParaRPr lang="en-US" sz="1400" dirty="0">
              <a:solidFill>
                <a:schemeClr val="bg1"/>
              </a:solidFill>
            </a:endParaRPr>
          </a:p>
          <a:p>
            <a:r>
              <a:rPr lang="en-US" sz="1400" b="1" dirty="0">
                <a:solidFill>
                  <a:schemeClr val="accent1"/>
                </a:solidFill>
              </a:rPr>
              <a:t>Benefits:   </a:t>
            </a:r>
            <a:r>
              <a:rPr lang="en-US" sz="1400" dirty="0" smtClean="0">
                <a:solidFill>
                  <a:schemeClr val="bg1"/>
                </a:solidFill>
              </a:rPr>
              <a:t>Eliminated </a:t>
            </a:r>
            <a:r>
              <a:rPr lang="en-US" sz="1400" dirty="0">
                <a:solidFill>
                  <a:schemeClr val="bg1"/>
                </a:solidFill>
              </a:rPr>
              <a:t>cooling issues for equipment housed in the </a:t>
            </a:r>
            <a:r>
              <a:rPr lang="en-US" sz="1400" dirty="0" smtClean="0">
                <a:solidFill>
                  <a:schemeClr val="bg1"/>
                </a:solidFill>
              </a:rPr>
              <a:t>C3-S.P.E.A.R., r</a:t>
            </a:r>
            <a:r>
              <a:rPr lang="en-US" sz="1400" b="1" dirty="0" smtClean="0">
                <a:solidFill>
                  <a:schemeClr val="bg1"/>
                </a:solidFill>
              </a:rPr>
              <a:t>apid deployment; </a:t>
            </a:r>
            <a:r>
              <a:rPr lang="en-US" sz="1400" dirty="0" smtClean="0">
                <a:solidFill>
                  <a:schemeClr val="bg1"/>
                </a:solidFill>
              </a:rPr>
              <a:t>scalability</a:t>
            </a:r>
            <a:r>
              <a:rPr lang="en-US" sz="1400" dirty="0">
                <a:solidFill>
                  <a:schemeClr val="bg1"/>
                </a:solidFill>
              </a:rPr>
              <a:t>,</a:t>
            </a:r>
            <a:r>
              <a:rPr lang="en-US" sz="1400" dirty="0" smtClean="0">
                <a:solidFill>
                  <a:schemeClr val="bg1"/>
                </a:solidFill>
              </a:rPr>
              <a:t> </a:t>
            </a:r>
            <a:r>
              <a:rPr lang="en-US" sz="1400" dirty="0">
                <a:solidFill>
                  <a:schemeClr val="bg1"/>
                </a:solidFill>
              </a:rPr>
              <a:t>and the ability to relocate the data center to a new location if necessary.</a:t>
            </a:r>
          </a:p>
          <a:p>
            <a:r>
              <a:rPr lang="en-US" sz="1400" dirty="0" smtClean="0">
                <a:solidFill>
                  <a:schemeClr val="bg1"/>
                </a:solidFill>
              </a:rPr>
              <a:t> </a:t>
            </a:r>
            <a:endParaRPr lang="en-US" sz="1400" dirty="0">
              <a:solidFill>
                <a:schemeClr val="bg1"/>
              </a:solidFill>
            </a:endParaRPr>
          </a:p>
        </p:txBody>
      </p:sp>
      <p:pic>
        <p:nvPicPr>
          <p:cNvPr id="13" name="Picture 12"/>
          <p:cNvPicPr/>
          <p:nvPr/>
        </p:nvPicPr>
        <p:blipFill>
          <a:blip r:embed="rId4" cstate="print"/>
          <a:stretch>
            <a:fillRect/>
          </a:stretch>
        </p:blipFill>
        <p:spPr>
          <a:xfrm>
            <a:off x="2590800" y="1666875"/>
            <a:ext cx="612140" cy="596900"/>
          </a:xfrm>
          <a:prstGeom prst="rect">
            <a:avLst/>
          </a:prstGeom>
        </p:spPr>
      </p:pic>
      <p:sp>
        <p:nvSpPr>
          <p:cNvPr id="17" name="TextBox 8"/>
          <p:cNvSpPr txBox="1">
            <a:spLocks noChangeArrowheads="1"/>
          </p:cNvSpPr>
          <p:nvPr/>
        </p:nvSpPr>
        <p:spPr bwMode="auto">
          <a:xfrm>
            <a:off x="1066800" y="2539425"/>
            <a:ext cx="5791200" cy="58477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600" b="1" dirty="0" smtClean="0">
                <a:solidFill>
                  <a:schemeClr val="accent1"/>
                </a:solidFill>
              </a:rPr>
              <a:t>Canadian Medical Board in need of a Data Center Retrofit to resolve cooling problems.</a:t>
            </a:r>
            <a:endParaRPr lang="en-US" sz="2400" b="1" dirty="0">
              <a:solidFill>
                <a:schemeClr val="accent1"/>
              </a:solidFill>
            </a:endParaRPr>
          </a:p>
        </p:txBody>
      </p:sp>
      <p:pic>
        <p:nvPicPr>
          <p:cNvPr id="14" name="Picture 2" descr="C:\Users\Owner\Desktop\Patented Medicine C3-SPEAR\Patented Medicine Data Center.JPG"/>
          <p:cNvPicPr>
            <a:picLocks noChangeAspect="1" noChangeArrowheads="1"/>
          </p:cNvPicPr>
          <p:nvPr/>
        </p:nvPicPr>
        <p:blipFill>
          <a:blip r:embed="rId5" cstate="print"/>
          <a:srcRect/>
          <a:stretch>
            <a:fillRect/>
          </a:stretch>
        </p:blipFill>
        <p:spPr bwMode="auto">
          <a:xfrm>
            <a:off x="6096000" y="2984493"/>
            <a:ext cx="1981211" cy="2641614"/>
          </a:xfrm>
          <a:prstGeom prst="rect">
            <a:avLst/>
          </a:prstGeom>
          <a:noFill/>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875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65088"/>
            <a:ext cx="9144000" cy="1077912"/>
          </a:xfrm>
        </p:spPr>
        <p:txBody>
          <a:bodyPr/>
          <a:lstStyle/>
          <a:p>
            <a:pPr algn="ctr" eaLnBrk="1" hangingPunct="1"/>
            <a:r>
              <a:rPr lang="en-US" sz="2800" dirty="0" smtClean="0"/>
              <a:t>Mobile Hardened Infrastructure</a:t>
            </a:r>
          </a:p>
        </p:txBody>
      </p:sp>
      <p:sp>
        <p:nvSpPr>
          <p:cNvPr id="4" name="Slide Number Placeholder 3"/>
          <p:cNvSpPr>
            <a:spLocks noGrp="1"/>
          </p:cNvSpPr>
          <p:nvPr>
            <p:ph type="sldNum" sz="quarter" idx="12"/>
          </p:nvPr>
        </p:nvSpPr>
        <p:spPr>
          <a:xfrm>
            <a:off x="6705600" y="6324600"/>
            <a:ext cx="2133600" cy="365125"/>
          </a:xfrm>
        </p:spPr>
        <p:txBody>
          <a:bodyPr/>
          <a:lstStyle/>
          <a:p>
            <a:pPr>
              <a:defRPr/>
            </a:pPr>
            <a:fld id="{0812BE43-9A8B-4136-A8B2-582D9E38F2A8}" type="slidenum">
              <a:rPr lang="en-US" smtClean="0">
                <a:solidFill>
                  <a:prstClr val="black">
                    <a:tint val="75000"/>
                  </a:prstClr>
                </a:solidFill>
              </a:rPr>
              <a:pPr>
                <a:defRPr/>
              </a:pPr>
              <a:t>2</a:t>
            </a:fld>
            <a:endParaRPr lang="en-US" dirty="0">
              <a:solidFill>
                <a:prstClr val="black">
                  <a:tint val="75000"/>
                </a:prstClr>
              </a:solidFill>
            </a:endParaRPr>
          </a:p>
        </p:txBody>
      </p:sp>
      <p:pic>
        <p:nvPicPr>
          <p:cNvPr id="69635" name="Picture 4"/>
          <p:cNvPicPr>
            <a:picLocks noChangeAspect="1"/>
          </p:cNvPicPr>
          <p:nvPr/>
        </p:nvPicPr>
        <p:blipFill>
          <a:blip r:embed="rId3" cstate="print"/>
          <a:srcRect/>
          <a:stretch>
            <a:fillRect/>
          </a:stretch>
        </p:blipFill>
        <p:spPr bwMode="auto">
          <a:xfrm>
            <a:off x="152400" y="152400"/>
            <a:ext cx="1416050" cy="762000"/>
          </a:xfrm>
          <a:prstGeom prst="rect">
            <a:avLst/>
          </a:prstGeom>
          <a:noFill/>
          <a:ln w="9525">
            <a:noFill/>
            <a:miter lim="800000"/>
            <a:headEnd/>
            <a:tailEnd/>
          </a:ln>
        </p:spPr>
      </p:pic>
      <p:sp>
        <p:nvSpPr>
          <p:cNvPr id="69636" name="TextBox 8"/>
          <p:cNvSpPr txBox="1">
            <a:spLocks noChangeArrowheads="1"/>
          </p:cNvSpPr>
          <p:nvPr/>
        </p:nvSpPr>
        <p:spPr bwMode="auto">
          <a:xfrm>
            <a:off x="1674019" y="1908646"/>
            <a:ext cx="5741987"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smtClean="0">
                <a:solidFill>
                  <a:prstClr val="white"/>
                </a:solidFill>
              </a:rPr>
              <a:t>NATO/OTAN</a:t>
            </a:r>
            <a:r>
              <a:rPr lang="en-US" sz="2000" b="1" dirty="0" smtClean="0">
                <a:solidFill>
                  <a:prstClr val="white"/>
                </a:solidFill>
                <a:cs typeface="Arial" charset="0"/>
              </a:rPr>
              <a:t> </a:t>
            </a:r>
            <a:endParaRPr lang="en-US" sz="2000" b="1" dirty="0">
              <a:solidFill>
                <a:prstClr val="white"/>
              </a:solidFill>
              <a:cs typeface="Arial" charset="0"/>
            </a:endParaRPr>
          </a:p>
        </p:txBody>
      </p:sp>
      <p:sp>
        <p:nvSpPr>
          <p:cNvPr id="12" name="TextBox 11"/>
          <p:cNvSpPr txBox="1"/>
          <p:nvPr/>
        </p:nvSpPr>
        <p:spPr>
          <a:xfrm>
            <a:off x="11113" y="6426200"/>
            <a:ext cx="9067800" cy="254000"/>
          </a:xfrm>
          <a:prstGeom prst="rect">
            <a:avLst/>
          </a:prstGeom>
          <a:noFill/>
        </p:spPr>
        <p:txBody>
          <a:bodyPr>
            <a:spAutoFit/>
          </a:bodyPr>
          <a:lstStyle/>
          <a:p>
            <a:pPr algn="ctr" fontAlgn="base">
              <a:spcBef>
                <a:spcPct val="0"/>
              </a:spcBef>
              <a:spcAft>
                <a:spcPct val="0"/>
              </a:spcAft>
              <a:defRPr/>
            </a:pPr>
            <a:r>
              <a:rPr lang="en-US" sz="1050" dirty="0">
                <a:solidFill>
                  <a:prstClr val="white"/>
                </a:solidFill>
                <a:cs typeface="Arial" charset="0"/>
              </a:rPr>
              <a:t>Confidential </a:t>
            </a:r>
            <a:r>
              <a:rPr lang="en-US" sz="1050" dirty="0" smtClean="0">
                <a:solidFill>
                  <a:prstClr val="white"/>
                </a:solidFill>
                <a:cs typeface="Arial" charset="0"/>
              </a:rPr>
              <a:t>2012 </a:t>
            </a:r>
            <a:r>
              <a:rPr lang="en-US" sz="1050" dirty="0">
                <a:solidFill>
                  <a:prstClr val="white"/>
                </a:solidFill>
                <a:cs typeface="Arial" charset="0"/>
              </a:rPr>
              <a:t>– www.ellipticalmobilesolutions.com</a:t>
            </a:r>
          </a:p>
        </p:txBody>
      </p:sp>
      <p:sp>
        <p:nvSpPr>
          <p:cNvPr id="69640" name="AutoShape 5"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63500" y="-2397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sp>
        <p:nvSpPr>
          <p:cNvPr id="69641" name="AutoShape 7"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215900" y="-873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53200" y="3177031"/>
            <a:ext cx="2181225" cy="2727217"/>
          </a:xfrm>
          <a:prstGeom prst="rect">
            <a:avLst/>
          </a:prstGeom>
        </p:spPr>
      </p:pic>
      <p:pic>
        <p:nvPicPr>
          <p:cNvPr id="13" name="Picture 12"/>
          <p:cNvPicPr/>
          <p:nvPr/>
        </p:nvPicPr>
        <p:blipFill>
          <a:blip r:embed="rId5" cstate="print"/>
          <a:stretch>
            <a:fillRect/>
          </a:stretch>
        </p:blipFill>
        <p:spPr>
          <a:xfrm>
            <a:off x="2620962" y="1833163"/>
            <a:ext cx="1038225" cy="518795"/>
          </a:xfrm>
          <a:prstGeom prst="rect">
            <a:avLst/>
          </a:prstGeom>
        </p:spPr>
      </p:pic>
      <p:sp>
        <p:nvSpPr>
          <p:cNvPr id="6" name="Rectangle 5"/>
          <p:cNvSpPr/>
          <p:nvPr/>
        </p:nvSpPr>
        <p:spPr>
          <a:xfrm>
            <a:off x="860425" y="3186556"/>
            <a:ext cx="5616575" cy="2893100"/>
          </a:xfrm>
          <a:prstGeom prst="rect">
            <a:avLst/>
          </a:prstGeom>
        </p:spPr>
        <p:txBody>
          <a:bodyPr wrap="square">
            <a:spAutoFit/>
          </a:bodyPr>
          <a:lstStyle/>
          <a:p>
            <a:r>
              <a:rPr lang="en-US" sz="1400" b="1" dirty="0">
                <a:solidFill>
                  <a:schemeClr val="accent1"/>
                </a:solidFill>
              </a:rPr>
              <a:t>Challenges:   </a:t>
            </a:r>
            <a:r>
              <a:rPr lang="en-US" sz="1400" b="1" u="heavy" dirty="0" smtClean="0">
                <a:solidFill>
                  <a:schemeClr val="bg1"/>
                </a:solidFill>
              </a:rPr>
              <a:t>NATO </a:t>
            </a:r>
            <a:r>
              <a:rPr lang="en-US" sz="1400" dirty="0">
                <a:solidFill>
                  <a:schemeClr val="bg1"/>
                </a:solidFill>
              </a:rPr>
              <a:t>needed a data center to support a mobile communications platform. In the past, they had used hardened cases to house their IT. This meant they had to unplug and reconfigure their equipment every time they moved. Additionally, they were having cooling problems due to operating in harsh desert conditions</a:t>
            </a:r>
            <a:r>
              <a:rPr lang="en-US" sz="1400" dirty="0" smtClean="0">
                <a:solidFill>
                  <a:schemeClr val="bg1"/>
                </a:solidFill>
              </a:rPr>
              <a:t>.</a:t>
            </a:r>
          </a:p>
          <a:p>
            <a:endParaRPr lang="en-US" sz="1400" dirty="0">
              <a:solidFill>
                <a:schemeClr val="bg1"/>
              </a:solidFill>
            </a:endParaRPr>
          </a:p>
          <a:p>
            <a:r>
              <a:rPr lang="en-US" sz="1400" b="1" dirty="0">
                <a:solidFill>
                  <a:schemeClr val="accent1"/>
                </a:solidFill>
              </a:rPr>
              <a:t>Solution:   </a:t>
            </a:r>
            <a:r>
              <a:rPr lang="en-US" sz="1400" dirty="0" smtClean="0">
                <a:solidFill>
                  <a:schemeClr val="bg1"/>
                </a:solidFill>
              </a:rPr>
              <a:t>Deploying </a:t>
            </a:r>
            <a:r>
              <a:rPr lang="en-US" sz="1400" dirty="0">
                <a:solidFill>
                  <a:schemeClr val="bg1"/>
                </a:solidFill>
              </a:rPr>
              <a:t>two NEMA 4 </a:t>
            </a:r>
            <a:r>
              <a:rPr lang="en-US" sz="1400" dirty="0" smtClean="0">
                <a:solidFill>
                  <a:schemeClr val="bg1"/>
                </a:solidFill>
              </a:rPr>
              <a:t>C3-S.P.E.A.R.s  </a:t>
            </a:r>
            <a:r>
              <a:rPr lang="en-US" sz="1400" dirty="0">
                <a:solidFill>
                  <a:schemeClr val="bg1"/>
                </a:solidFill>
              </a:rPr>
              <a:t>for Rugged Terrain will allow NATO to consolidate multiple cases into two small data centers. The adaptive suspension features will allow them to move their data center without having to remove and reconfigure the equipment. </a:t>
            </a:r>
            <a:endParaRPr lang="en-US" sz="1400" dirty="0" smtClean="0">
              <a:solidFill>
                <a:schemeClr val="bg1"/>
              </a:solidFill>
            </a:endParaRPr>
          </a:p>
          <a:p>
            <a:endParaRPr lang="en-US" sz="1400" dirty="0">
              <a:solidFill>
                <a:schemeClr val="bg1"/>
              </a:solidFill>
            </a:endParaRPr>
          </a:p>
          <a:p>
            <a:r>
              <a:rPr lang="en-US" sz="1400" b="1" dirty="0">
                <a:solidFill>
                  <a:schemeClr val="accent1"/>
                </a:solidFill>
              </a:rPr>
              <a:t>Benefits:   </a:t>
            </a:r>
            <a:r>
              <a:rPr lang="en-US" sz="1400" b="1" dirty="0" smtClean="0">
                <a:solidFill>
                  <a:schemeClr val="accent1"/>
                </a:solidFill>
              </a:rPr>
              <a:t> </a:t>
            </a:r>
            <a:r>
              <a:rPr lang="en-US" sz="1400" dirty="0">
                <a:solidFill>
                  <a:schemeClr val="bg1"/>
                </a:solidFill>
              </a:rPr>
              <a:t>Eliminated cooling issues; perfect plug and play data </a:t>
            </a:r>
            <a:r>
              <a:rPr lang="en-US" sz="1400" dirty="0" smtClean="0">
                <a:solidFill>
                  <a:schemeClr val="bg1"/>
                </a:solidFill>
              </a:rPr>
              <a:t>center; </a:t>
            </a:r>
            <a:r>
              <a:rPr lang="en-US" sz="1400" dirty="0">
                <a:solidFill>
                  <a:schemeClr val="bg1"/>
                </a:solidFill>
              </a:rPr>
              <a:t>rapid </a:t>
            </a:r>
            <a:r>
              <a:rPr lang="en-US" sz="1400" dirty="0" smtClean="0">
                <a:solidFill>
                  <a:schemeClr val="bg1"/>
                </a:solidFill>
              </a:rPr>
              <a:t>deployment</a:t>
            </a:r>
            <a:r>
              <a:rPr lang="en-US" sz="1400" b="1" dirty="0" smtClean="0">
                <a:solidFill>
                  <a:schemeClr val="bg1"/>
                </a:solidFill>
              </a:rPr>
              <a:t>; s</a:t>
            </a:r>
            <a:r>
              <a:rPr lang="en-US" sz="1400" dirty="0" smtClean="0">
                <a:solidFill>
                  <a:schemeClr val="bg1"/>
                </a:solidFill>
              </a:rPr>
              <a:t>calability, easy to relocate.</a:t>
            </a:r>
            <a:endParaRPr lang="en-US" sz="1400" dirty="0">
              <a:solidFill>
                <a:schemeClr val="bg1"/>
              </a:solidFill>
            </a:endParaRPr>
          </a:p>
        </p:txBody>
      </p:sp>
      <p:sp>
        <p:nvSpPr>
          <p:cNvPr id="15" name="TextBox 8"/>
          <p:cNvSpPr txBox="1">
            <a:spLocks noChangeArrowheads="1"/>
          </p:cNvSpPr>
          <p:nvPr/>
        </p:nvSpPr>
        <p:spPr bwMode="auto">
          <a:xfrm>
            <a:off x="892174" y="2514600"/>
            <a:ext cx="5741987" cy="58477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600" b="1" dirty="0" smtClean="0">
                <a:solidFill>
                  <a:schemeClr val="accent1"/>
                </a:solidFill>
                <a:cs typeface="Arial" charset="0"/>
              </a:rPr>
              <a:t>Intergovernmental Military Agency in need of infrastructure </a:t>
            </a:r>
            <a:r>
              <a:rPr lang="en-US" sz="1600" b="1" dirty="0" smtClean="0">
                <a:solidFill>
                  <a:schemeClr val="accent1"/>
                </a:solidFill>
              </a:rPr>
              <a:t>in</a:t>
            </a:r>
            <a:r>
              <a:rPr lang="en-US" sz="1600" b="1" dirty="0" smtClean="0">
                <a:solidFill>
                  <a:schemeClr val="accent1"/>
                </a:solidFill>
                <a:cs typeface="Arial" charset="0"/>
              </a:rPr>
              <a:t> harsh environments.</a:t>
            </a:r>
            <a:endParaRPr lang="en-US" sz="2000" b="1" dirty="0">
              <a:solidFill>
                <a:schemeClr val="accent1"/>
              </a:solidFill>
              <a:cs typeface="Arial" charset="0"/>
            </a:endParaRPr>
          </a:p>
        </p:txBody>
      </p:sp>
    </p:spTree>
    <p:extLst>
      <p:ext uri="{BB962C8B-B14F-4D97-AF65-F5344CB8AC3E}">
        <p14:creationId xmlns:p14="http://schemas.microsoft.com/office/powerpoint/2010/main" xmlns="" val="3351035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65088"/>
            <a:ext cx="9144000" cy="1077912"/>
          </a:xfrm>
        </p:spPr>
        <p:txBody>
          <a:bodyPr/>
          <a:lstStyle/>
          <a:p>
            <a:pPr algn="ctr" eaLnBrk="1" hangingPunct="1"/>
            <a:r>
              <a:rPr lang="en-US" sz="2800" dirty="0" smtClean="0"/>
              <a:t>Data Center Retrofit</a:t>
            </a:r>
            <a:br>
              <a:rPr lang="en-US" sz="2800" dirty="0" smtClean="0"/>
            </a:br>
            <a:endParaRPr lang="en-US" sz="2800" dirty="0" smtClean="0"/>
          </a:p>
        </p:txBody>
      </p:sp>
      <p:sp>
        <p:nvSpPr>
          <p:cNvPr id="4" name="Slide Number Placeholder 3"/>
          <p:cNvSpPr>
            <a:spLocks noGrp="1"/>
          </p:cNvSpPr>
          <p:nvPr>
            <p:ph type="sldNum" sz="quarter" idx="12"/>
          </p:nvPr>
        </p:nvSpPr>
        <p:spPr>
          <a:xfrm>
            <a:off x="6705600" y="6324600"/>
            <a:ext cx="2133600" cy="365125"/>
          </a:xfrm>
        </p:spPr>
        <p:txBody>
          <a:bodyPr/>
          <a:lstStyle/>
          <a:p>
            <a:pPr>
              <a:defRPr/>
            </a:pPr>
            <a:fld id="{0812BE43-9A8B-4136-A8B2-582D9E38F2A8}" type="slidenum">
              <a:rPr lang="en-US" smtClean="0">
                <a:solidFill>
                  <a:prstClr val="black">
                    <a:tint val="75000"/>
                  </a:prstClr>
                </a:solidFill>
              </a:rPr>
              <a:pPr>
                <a:defRPr/>
              </a:pPr>
              <a:t>3</a:t>
            </a:fld>
            <a:endParaRPr lang="en-US" dirty="0">
              <a:solidFill>
                <a:prstClr val="black">
                  <a:tint val="75000"/>
                </a:prstClr>
              </a:solidFill>
            </a:endParaRPr>
          </a:p>
        </p:txBody>
      </p:sp>
      <p:pic>
        <p:nvPicPr>
          <p:cNvPr id="69635" name="Picture 4"/>
          <p:cNvPicPr>
            <a:picLocks noChangeAspect="1"/>
          </p:cNvPicPr>
          <p:nvPr/>
        </p:nvPicPr>
        <p:blipFill>
          <a:blip r:embed="rId3" cstate="print"/>
          <a:srcRect/>
          <a:stretch>
            <a:fillRect/>
          </a:stretch>
        </p:blipFill>
        <p:spPr bwMode="auto">
          <a:xfrm>
            <a:off x="152400" y="152400"/>
            <a:ext cx="1416050" cy="762000"/>
          </a:xfrm>
          <a:prstGeom prst="rect">
            <a:avLst/>
          </a:prstGeom>
          <a:noFill/>
          <a:ln w="9525">
            <a:noFill/>
            <a:miter lim="800000"/>
            <a:headEnd/>
            <a:tailEnd/>
          </a:ln>
        </p:spPr>
      </p:pic>
      <p:sp>
        <p:nvSpPr>
          <p:cNvPr id="69636" name="TextBox 8"/>
          <p:cNvSpPr txBox="1">
            <a:spLocks noChangeArrowheads="1"/>
          </p:cNvSpPr>
          <p:nvPr/>
        </p:nvSpPr>
        <p:spPr bwMode="auto">
          <a:xfrm>
            <a:off x="1625602" y="1885950"/>
            <a:ext cx="57912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smtClean="0">
                <a:solidFill>
                  <a:prstClr val="white"/>
                </a:solidFill>
              </a:rPr>
              <a:t>Large American Cruise Line</a:t>
            </a:r>
            <a:endParaRPr lang="en-US" sz="2000" b="1" dirty="0">
              <a:solidFill>
                <a:prstClr val="white"/>
              </a:solidFill>
              <a:cs typeface="Arial" charset="0"/>
            </a:endParaRPr>
          </a:p>
        </p:txBody>
      </p:sp>
      <p:sp>
        <p:nvSpPr>
          <p:cNvPr id="12" name="TextBox 11"/>
          <p:cNvSpPr txBox="1"/>
          <p:nvPr/>
        </p:nvSpPr>
        <p:spPr>
          <a:xfrm>
            <a:off x="11113" y="6426200"/>
            <a:ext cx="9067800" cy="254000"/>
          </a:xfrm>
          <a:prstGeom prst="rect">
            <a:avLst/>
          </a:prstGeom>
          <a:noFill/>
        </p:spPr>
        <p:txBody>
          <a:bodyPr>
            <a:spAutoFit/>
          </a:bodyPr>
          <a:lstStyle/>
          <a:p>
            <a:pPr algn="ctr" fontAlgn="base">
              <a:spcBef>
                <a:spcPct val="0"/>
              </a:spcBef>
              <a:spcAft>
                <a:spcPct val="0"/>
              </a:spcAft>
              <a:defRPr/>
            </a:pPr>
            <a:r>
              <a:rPr lang="en-US" sz="1050" dirty="0">
                <a:solidFill>
                  <a:prstClr val="white"/>
                </a:solidFill>
                <a:cs typeface="Arial" charset="0"/>
              </a:rPr>
              <a:t>Confidential </a:t>
            </a:r>
            <a:r>
              <a:rPr lang="en-US" sz="1050" dirty="0" smtClean="0">
                <a:solidFill>
                  <a:prstClr val="white"/>
                </a:solidFill>
                <a:cs typeface="Arial" charset="0"/>
              </a:rPr>
              <a:t>2012 </a:t>
            </a:r>
            <a:r>
              <a:rPr lang="en-US" sz="1050" dirty="0">
                <a:solidFill>
                  <a:prstClr val="white"/>
                </a:solidFill>
                <a:cs typeface="Arial" charset="0"/>
              </a:rPr>
              <a:t>– www.ellipticalmobilesolutions.com</a:t>
            </a:r>
          </a:p>
        </p:txBody>
      </p:sp>
      <p:sp>
        <p:nvSpPr>
          <p:cNvPr id="69640" name="AutoShape 5"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63500" y="-2397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sp>
        <p:nvSpPr>
          <p:cNvPr id="69641" name="AutoShape 7"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215900" y="-873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sp>
        <p:nvSpPr>
          <p:cNvPr id="2" name="Rectangle 1"/>
          <p:cNvSpPr/>
          <p:nvPr/>
        </p:nvSpPr>
        <p:spPr>
          <a:xfrm>
            <a:off x="682627" y="2819399"/>
            <a:ext cx="5410200" cy="3539430"/>
          </a:xfrm>
          <a:prstGeom prst="rect">
            <a:avLst/>
          </a:prstGeom>
        </p:spPr>
        <p:txBody>
          <a:bodyPr wrap="square">
            <a:spAutoFit/>
          </a:bodyPr>
          <a:lstStyle/>
          <a:p>
            <a:r>
              <a:rPr lang="en-US" sz="1400" b="1" dirty="0" smtClean="0">
                <a:solidFill>
                  <a:schemeClr val="accent1"/>
                </a:solidFill>
              </a:rPr>
              <a:t>Challenges</a:t>
            </a:r>
            <a:r>
              <a:rPr lang="en-US" sz="1400" b="1" dirty="0">
                <a:solidFill>
                  <a:schemeClr val="accent1"/>
                </a:solidFill>
              </a:rPr>
              <a:t>:   </a:t>
            </a:r>
            <a:r>
              <a:rPr lang="en-US" sz="1400" b="1" dirty="0" smtClean="0">
                <a:solidFill>
                  <a:schemeClr val="accent1"/>
                </a:solidFill>
              </a:rPr>
              <a:t> </a:t>
            </a:r>
            <a:r>
              <a:rPr lang="en-US" sz="1400" b="1" u="heavy" dirty="0">
                <a:solidFill>
                  <a:schemeClr val="bg1"/>
                </a:solidFill>
              </a:rPr>
              <a:t>A Large US-Based Cruise Line</a:t>
            </a:r>
            <a:r>
              <a:rPr lang="en-US" sz="1400" b="1" dirty="0">
                <a:solidFill>
                  <a:schemeClr val="bg1"/>
                </a:solidFill>
              </a:rPr>
              <a:t> </a:t>
            </a:r>
            <a:r>
              <a:rPr lang="en-US" sz="1400" dirty="0">
                <a:solidFill>
                  <a:schemeClr val="bg1"/>
                </a:solidFill>
              </a:rPr>
              <a:t>was in need of a simple way to deploy their IT   equipment at one of the many island ports.  The way they deployed IT to these ports in the past was expensive and time consuming</a:t>
            </a:r>
            <a:r>
              <a:rPr lang="en-US" sz="1400" dirty="0" smtClean="0">
                <a:solidFill>
                  <a:schemeClr val="bg1"/>
                </a:solidFill>
              </a:rPr>
              <a:t>.</a:t>
            </a:r>
          </a:p>
          <a:p>
            <a:endParaRPr lang="en-US" sz="1400" dirty="0">
              <a:solidFill>
                <a:schemeClr val="bg1"/>
              </a:solidFill>
            </a:endParaRPr>
          </a:p>
          <a:p>
            <a:r>
              <a:rPr lang="en-US" sz="1400" b="1" dirty="0">
                <a:solidFill>
                  <a:schemeClr val="accent1"/>
                </a:solidFill>
              </a:rPr>
              <a:t>Solution:   </a:t>
            </a:r>
            <a:r>
              <a:rPr lang="en-US" sz="1400" b="1" dirty="0" smtClean="0">
                <a:solidFill>
                  <a:schemeClr val="accent1"/>
                </a:solidFill>
              </a:rPr>
              <a:t> </a:t>
            </a:r>
            <a:r>
              <a:rPr lang="en-US" sz="1400" dirty="0">
                <a:solidFill>
                  <a:schemeClr val="bg1"/>
                </a:solidFill>
              </a:rPr>
              <a:t>Working with RCCL architects, EMS helped to design a </a:t>
            </a:r>
            <a:r>
              <a:rPr lang="en-US" sz="1400" b="1" dirty="0">
                <a:solidFill>
                  <a:schemeClr val="bg1"/>
                </a:solidFill>
              </a:rPr>
              <a:t>“hurricane proof server shack” </a:t>
            </a:r>
            <a:r>
              <a:rPr lang="en-US" sz="1400" dirty="0">
                <a:solidFill>
                  <a:schemeClr val="bg1"/>
                </a:solidFill>
              </a:rPr>
              <a:t>at the Bahamas location that perfectly managed the environmental requirements for the product. Since RCCL could preconfigure the IT equipment in the US, RCCL was able to simply install the solution </a:t>
            </a:r>
            <a:r>
              <a:rPr lang="en-US" sz="1400" dirty="0" smtClean="0">
                <a:solidFill>
                  <a:schemeClr val="bg1"/>
                </a:solidFill>
              </a:rPr>
              <a:t>in the </a:t>
            </a:r>
            <a:r>
              <a:rPr lang="en-US" sz="1400" dirty="0">
                <a:solidFill>
                  <a:schemeClr val="bg1"/>
                </a:solidFill>
              </a:rPr>
              <a:t>shack upon completion</a:t>
            </a:r>
            <a:r>
              <a:rPr lang="en-US" sz="1400" dirty="0" smtClean="0">
                <a:solidFill>
                  <a:schemeClr val="bg1"/>
                </a:solidFill>
              </a:rPr>
              <a:t>.</a:t>
            </a:r>
          </a:p>
          <a:p>
            <a:endParaRPr lang="en-US" sz="1400" dirty="0">
              <a:solidFill>
                <a:schemeClr val="bg1"/>
              </a:solidFill>
            </a:endParaRPr>
          </a:p>
          <a:p>
            <a:r>
              <a:rPr lang="en-US" sz="1400" b="1" dirty="0">
                <a:solidFill>
                  <a:schemeClr val="accent1"/>
                </a:solidFill>
              </a:rPr>
              <a:t>Benefits:  </a:t>
            </a:r>
            <a:r>
              <a:rPr lang="en-US" sz="1400" b="1" dirty="0" smtClean="0">
                <a:solidFill>
                  <a:schemeClr val="accent1"/>
                </a:solidFill>
              </a:rPr>
              <a:t>  </a:t>
            </a:r>
            <a:r>
              <a:rPr lang="en-US" sz="1400" b="1" dirty="0">
                <a:solidFill>
                  <a:schemeClr val="bg1"/>
                </a:solidFill>
              </a:rPr>
              <a:t>Simplified and streamlined deployment </a:t>
            </a:r>
            <a:r>
              <a:rPr lang="en-US" sz="1400" dirty="0">
                <a:solidFill>
                  <a:schemeClr val="bg1"/>
                </a:solidFill>
              </a:rPr>
              <a:t>due to preconfiguring each R.A.S.E.R. DX centrally and deploying remotely; Capital Expense </a:t>
            </a:r>
            <a:r>
              <a:rPr lang="en-US" sz="1400" dirty="0" smtClean="0">
                <a:solidFill>
                  <a:schemeClr val="bg1"/>
                </a:solidFill>
              </a:rPr>
              <a:t>savings, and environmentally </a:t>
            </a:r>
            <a:r>
              <a:rPr lang="en-US" sz="1400" dirty="0">
                <a:solidFill>
                  <a:schemeClr val="bg1"/>
                </a:solidFill>
              </a:rPr>
              <a:t>sound in </a:t>
            </a:r>
            <a:r>
              <a:rPr lang="en-US" sz="1400" dirty="0" smtClean="0">
                <a:solidFill>
                  <a:schemeClr val="bg1"/>
                </a:solidFill>
              </a:rPr>
              <a:t>a </a:t>
            </a:r>
            <a:r>
              <a:rPr lang="en-US" sz="1400" dirty="0">
                <a:solidFill>
                  <a:schemeClr val="bg1"/>
                </a:solidFill>
              </a:rPr>
              <a:t>harsh environment.</a:t>
            </a:r>
          </a:p>
          <a:p>
            <a:endParaRPr lang="en-US" sz="1400" dirty="0">
              <a:solidFill>
                <a:schemeClr val="bg1"/>
              </a:solidFill>
            </a:endParaRPr>
          </a:p>
        </p:txBody>
      </p:sp>
      <p:sp>
        <p:nvSpPr>
          <p:cNvPr id="14" name="TextBox 8"/>
          <p:cNvSpPr txBox="1">
            <a:spLocks noChangeArrowheads="1"/>
          </p:cNvSpPr>
          <p:nvPr/>
        </p:nvSpPr>
        <p:spPr bwMode="auto">
          <a:xfrm>
            <a:off x="1163637" y="2371725"/>
            <a:ext cx="5791200" cy="338554"/>
          </a:xfrm>
          <a:prstGeom prst="rect">
            <a:avLst/>
          </a:prstGeom>
          <a:noFill/>
          <a:ln w="9525">
            <a:noFill/>
            <a:miter lim="800000"/>
            <a:headEnd/>
            <a:tailEnd/>
          </a:ln>
        </p:spPr>
        <p:txBody>
          <a:bodyPr wrap="square">
            <a:spAutoFit/>
          </a:bodyPr>
          <a:lstStyle/>
          <a:p>
            <a:pPr fontAlgn="base">
              <a:spcBef>
                <a:spcPct val="0"/>
              </a:spcBef>
              <a:spcAft>
                <a:spcPct val="0"/>
              </a:spcAft>
            </a:pPr>
            <a:r>
              <a:rPr lang="en-US" sz="1600" b="1" dirty="0" smtClean="0">
                <a:solidFill>
                  <a:schemeClr val="accent1"/>
                </a:solidFill>
              </a:rPr>
              <a:t>Large American Cruise Line in need of remote site Data Center.</a:t>
            </a:r>
            <a:endParaRPr lang="en-US" sz="1600" b="1" dirty="0">
              <a:solidFill>
                <a:schemeClr val="accent1"/>
              </a:solidFill>
            </a:endParaRPr>
          </a:p>
        </p:txBody>
      </p:sp>
      <p:grpSp>
        <p:nvGrpSpPr>
          <p:cNvPr id="3" name="Group 2"/>
          <p:cNvGrpSpPr>
            <a:grpSpLocks/>
          </p:cNvGrpSpPr>
          <p:nvPr/>
        </p:nvGrpSpPr>
        <p:grpSpPr bwMode="auto">
          <a:xfrm>
            <a:off x="341313" y="4854575"/>
            <a:ext cx="1255712" cy="2003425"/>
            <a:chOff x="537" y="295"/>
            <a:chExt cx="1978" cy="3153"/>
          </a:xfrm>
        </p:grpSpPr>
        <p:sp>
          <p:nvSpPr>
            <p:cNvPr id="5" name="Rectangle 3"/>
            <p:cNvSpPr>
              <a:spLocks noChangeArrowheads="1"/>
            </p:cNvSpPr>
            <p:nvPr/>
          </p:nvSpPr>
          <p:spPr bwMode="auto">
            <a:xfrm>
              <a:off x="538" y="295"/>
              <a:ext cx="1980" cy="1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538" y="1735"/>
              <a:ext cx="1980" cy="1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 name="Group 8"/>
          <p:cNvGrpSpPr>
            <a:grpSpLocks/>
          </p:cNvGrpSpPr>
          <p:nvPr/>
        </p:nvGrpSpPr>
        <p:grpSpPr bwMode="auto">
          <a:xfrm>
            <a:off x="7086600" y="3124200"/>
            <a:ext cx="1255712" cy="2003425"/>
            <a:chOff x="537" y="295"/>
            <a:chExt cx="1978" cy="3153"/>
          </a:xfrm>
        </p:grpSpPr>
        <p:sp>
          <p:nvSpPr>
            <p:cNvPr id="11" name="Rectangle 9"/>
            <p:cNvSpPr>
              <a:spLocks noChangeArrowheads="1"/>
            </p:cNvSpPr>
            <p:nvPr/>
          </p:nvSpPr>
          <p:spPr bwMode="auto">
            <a:xfrm>
              <a:off x="538" y="295"/>
              <a:ext cx="1980" cy="1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0"/>
            <p:cNvSpPr>
              <a:spLocks noChangeArrowheads="1"/>
            </p:cNvSpPr>
            <p:nvPr/>
          </p:nvSpPr>
          <p:spPr bwMode="auto">
            <a:xfrm>
              <a:off x="538" y="1735"/>
              <a:ext cx="1980" cy="1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3083"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78203" y="4339721"/>
            <a:ext cx="1667601" cy="1451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4"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30352" y="2819399"/>
            <a:ext cx="1675765" cy="1167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81544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088"/>
            <a:ext cx="9144000" cy="1077912"/>
          </a:xfrm>
        </p:spPr>
        <p:txBody>
          <a:bodyPr/>
          <a:lstStyle/>
          <a:p>
            <a:pPr algn="ctr"/>
            <a:r>
              <a:rPr lang="en-US" sz="2800" dirty="0" smtClean="0"/>
              <a:t>Remote Office Support</a:t>
            </a:r>
            <a:endParaRPr lang="en-US" sz="2800" dirty="0"/>
          </a:p>
        </p:txBody>
      </p:sp>
      <p:sp>
        <p:nvSpPr>
          <p:cNvPr id="4" name="Slide Number Placeholder 3"/>
          <p:cNvSpPr>
            <a:spLocks noGrp="1"/>
          </p:cNvSpPr>
          <p:nvPr>
            <p:ph type="sldNum" sz="quarter" idx="12"/>
          </p:nvPr>
        </p:nvSpPr>
        <p:spPr>
          <a:xfrm>
            <a:off x="6705600" y="6324600"/>
            <a:ext cx="2133600" cy="365125"/>
          </a:xfrm>
        </p:spPr>
        <p:txBody>
          <a:bodyPr/>
          <a:lstStyle/>
          <a:p>
            <a:pPr>
              <a:defRPr/>
            </a:pPr>
            <a:fld id="{FEFCB2B8-45FA-4ED3-95C4-CC197F47B980}" type="slidenum">
              <a:rPr lang="en-US" smtClean="0"/>
              <a:pPr>
                <a:defRPr/>
              </a:pPr>
              <a:t>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399" y="152400"/>
            <a:ext cx="1415453" cy="762000"/>
          </a:xfrm>
          <a:prstGeom prst="rect">
            <a:avLst/>
          </a:prstGeom>
        </p:spPr>
      </p:pic>
      <p:sp>
        <p:nvSpPr>
          <p:cNvPr id="9" name="TextBox 8"/>
          <p:cNvSpPr txBox="1"/>
          <p:nvPr/>
        </p:nvSpPr>
        <p:spPr>
          <a:xfrm>
            <a:off x="1447800" y="2002385"/>
            <a:ext cx="6760028" cy="461665"/>
          </a:xfrm>
          <a:prstGeom prst="rect">
            <a:avLst/>
          </a:prstGeom>
          <a:noFill/>
        </p:spPr>
        <p:txBody>
          <a:bodyPr wrap="square" rtlCol="0">
            <a:spAutoFit/>
          </a:bodyPr>
          <a:lstStyle/>
          <a:p>
            <a:pPr algn="ctr"/>
            <a:r>
              <a:rPr lang="en-US" sz="2400" dirty="0" smtClean="0">
                <a:solidFill>
                  <a:schemeClr val="bg1"/>
                </a:solidFill>
              </a:rPr>
              <a:t>The Los Angeles County Superior Court </a:t>
            </a:r>
            <a:endParaRPr lang="en-US" sz="2400" dirty="0">
              <a:solidFill>
                <a:schemeClr val="bg1"/>
              </a:solidFill>
            </a:endParaRPr>
          </a:p>
        </p:txBody>
      </p:sp>
      <p:sp>
        <p:nvSpPr>
          <p:cNvPr id="10" name="TextBox 9"/>
          <p:cNvSpPr txBox="1"/>
          <p:nvPr/>
        </p:nvSpPr>
        <p:spPr>
          <a:xfrm>
            <a:off x="566212" y="3505200"/>
            <a:ext cx="6063035" cy="2462213"/>
          </a:xfrm>
          <a:prstGeom prst="rect">
            <a:avLst/>
          </a:prstGeom>
          <a:noFill/>
          <a:ln w="19050">
            <a:noFill/>
          </a:ln>
        </p:spPr>
        <p:txBody>
          <a:bodyPr wrap="square" rtlCol="0">
            <a:spAutoFit/>
          </a:bodyPr>
          <a:lstStyle/>
          <a:p>
            <a:r>
              <a:rPr lang="en-US" sz="1400" b="1" dirty="0" smtClean="0">
                <a:solidFill>
                  <a:schemeClr val="accent1"/>
                </a:solidFill>
              </a:rPr>
              <a:t>Challenge:  </a:t>
            </a:r>
            <a:r>
              <a:rPr lang="en-US" sz="1400" b="1" u="heavy" dirty="0" smtClean="0">
                <a:solidFill>
                  <a:schemeClr val="bg1"/>
                </a:solidFill>
              </a:rPr>
              <a:t>Los  Angeles  </a:t>
            </a:r>
            <a:r>
              <a:rPr lang="en-US" sz="1400" b="1" u="heavy" dirty="0">
                <a:solidFill>
                  <a:schemeClr val="bg1"/>
                </a:solidFill>
              </a:rPr>
              <a:t>County  Superior </a:t>
            </a:r>
            <a:r>
              <a:rPr lang="en-US" sz="1400" b="1" u="heavy" dirty="0" smtClean="0">
                <a:solidFill>
                  <a:schemeClr val="bg1"/>
                </a:solidFill>
              </a:rPr>
              <a:t> </a:t>
            </a:r>
            <a:r>
              <a:rPr lang="en-US" sz="1400" b="1" u="heavy" dirty="0">
                <a:solidFill>
                  <a:schemeClr val="bg1"/>
                </a:solidFill>
              </a:rPr>
              <a:t>Courts</a:t>
            </a:r>
            <a:r>
              <a:rPr lang="en-US" sz="1400" b="1" dirty="0">
                <a:solidFill>
                  <a:schemeClr val="bg1"/>
                </a:solidFill>
              </a:rPr>
              <a:t>  </a:t>
            </a:r>
            <a:r>
              <a:rPr lang="en-US" sz="1400" dirty="0">
                <a:solidFill>
                  <a:schemeClr val="bg1"/>
                </a:solidFill>
              </a:rPr>
              <a:t>had a budget deficit with little money to spend while needing remote data centers for their court system. A strained California power grid provided constant problems to power and cooling of their existing data center.</a:t>
            </a:r>
          </a:p>
          <a:p>
            <a:r>
              <a:rPr lang="en-US" sz="1400" dirty="0">
                <a:solidFill>
                  <a:schemeClr val="bg1"/>
                </a:solidFill>
              </a:rPr>
              <a:t> </a:t>
            </a:r>
          </a:p>
          <a:p>
            <a:r>
              <a:rPr lang="en-US" sz="1400" b="1" dirty="0">
                <a:solidFill>
                  <a:schemeClr val="accent1"/>
                </a:solidFill>
              </a:rPr>
              <a:t>Solution:  </a:t>
            </a:r>
            <a:r>
              <a:rPr lang="en-US" sz="1400" dirty="0" smtClean="0">
                <a:solidFill>
                  <a:schemeClr val="bg1"/>
                </a:solidFill>
              </a:rPr>
              <a:t>The </a:t>
            </a:r>
            <a:r>
              <a:rPr lang="en-US" sz="1400" dirty="0">
                <a:solidFill>
                  <a:schemeClr val="bg1"/>
                </a:solidFill>
              </a:rPr>
              <a:t>courts purchased six C3-S.P.E.A.R.s with Mission Critical Venting. This allowed them to eliminate downtime while </a:t>
            </a:r>
            <a:r>
              <a:rPr lang="en-US" sz="1400" b="1" dirty="0">
                <a:solidFill>
                  <a:schemeClr val="bg1"/>
                </a:solidFill>
              </a:rPr>
              <a:t>providing remote offices with a secure, flexible infrastructure </a:t>
            </a:r>
            <a:r>
              <a:rPr lang="en-US" sz="1400" dirty="0">
                <a:solidFill>
                  <a:schemeClr val="bg1"/>
                </a:solidFill>
              </a:rPr>
              <a:t>to protect their court records and data bases.</a:t>
            </a:r>
          </a:p>
          <a:p>
            <a:r>
              <a:rPr lang="en-US" sz="1400" dirty="0">
                <a:solidFill>
                  <a:schemeClr val="bg1"/>
                </a:solidFill>
              </a:rPr>
              <a:t> </a:t>
            </a:r>
          </a:p>
          <a:p>
            <a:r>
              <a:rPr lang="en-US" sz="1400" b="1" dirty="0">
                <a:solidFill>
                  <a:schemeClr val="accent1"/>
                </a:solidFill>
              </a:rPr>
              <a:t>Benefits:    </a:t>
            </a:r>
            <a:r>
              <a:rPr lang="en-US" sz="1400" b="1" dirty="0" smtClean="0">
                <a:solidFill>
                  <a:schemeClr val="bg1"/>
                </a:solidFill>
              </a:rPr>
              <a:t>Ability </a:t>
            </a:r>
            <a:r>
              <a:rPr lang="en-US" sz="1400" b="1" dirty="0">
                <a:solidFill>
                  <a:schemeClr val="bg1"/>
                </a:solidFill>
              </a:rPr>
              <a:t>to deploy in historic building locations</a:t>
            </a:r>
            <a:r>
              <a:rPr lang="en-US" sz="1400" dirty="0">
                <a:solidFill>
                  <a:schemeClr val="bg1"/>
                </a:solidFill>
              </a:rPr>
              <a:t>; rapid deployment in 10 weeks; cost savings; security; scalability for long term </a:t>
            </a:r>
            <a:r>
              <a:rPr lang="en-US" sz="1400" dirty="0" smtClean="0">
                <a:solidFill>
                  <a:schemeClr val="bg1"/>
                </a:solidFill>
              </a:rPr>
              <a:t>growth and mobility</a:t>
            </a:r>
            <a:r>
              <a:rPr lang="en-US" sz="1400" dirty="0">
                <a:solidFill>
                  <a:schemeClr val="bg1"/>
                </a:solidFill>
              </a:rPr>
              <a:t>.</a:t>
            </a:r>
          </a:p>
        </p:txBody>
      </p:sp>
      <p:pic>
        <p:nvPicPr>
          <p:cNvPr id="12" name="Picture 10" descr="20100420190348!Los_Angeles_County,_California_seal"/>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506543" y="1983335"/>
            <a:ext cx="696532" cy="696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Content Placeholder 7"/>
          <p:cNvPicPr>
            <a:picLocks noGrp="1" noChangeAspect="1"/>
          </p:cNvPicPr>
          <p:nvPr>
            <p:ph idx="1"/>
          </p:nvPr>
        </p:nvPicPr>
        <p:blipFill>
          <a:blip r:embed="rId5" cstate="print">
            <a:extLst>
              <a:ext uri="{28A0092B-C50C-407E-A947-70E740481C1C}">
                <a14:useLocalDpi xmlns:a14="http://schemas.microsoft.com/office/drawing/2010/main" xmlns="" val="0"/>
              </a:ext>
            </a:extLst>
          </a:blip>
          <a:stretch>
            <a:fillRect/>
          </a:stretch>
        </p:blipFill>
        <p:spPr>
          <a:xfrm>
            <a:off x="6858000" y="3505200"/>
            <a:ext cx="1667915" cy="2511242"/>
          </a:xfrm>
        </p:spPr>
      </p:pic>
      <p:sp>
        <p:nvSpPr>
          <p:cNvPr id="6" name="TextBox 5"/>
          <p:cNvSpPr txBox="1"/>
          <p:nvPr/>
        </p:nvSpPr>
        <p:spPr>
          <a:xfrm>
            <a:off x="435584" y="2905564"/>
            <a:ext cx="8022615" cy="369332"/>
          </a:xfrm>
          <a:prstGeom prst="rect">
            <a:avLst/>
          </a:prstGeom>
          <a:noFill/>
        </p:spPr>
        <p:txBody>
          <a:bodyPr wrap="square" rtlCol="0">
            <a:spAutoFit/>
          </a:bodyPr>
          <a:lstStyle/>
          <a:p>
            <a:pPr algn="ctr"/>
            <a:r>
              <a:rPr lang="en-US" dirty="0" smtClean="0">
                <a:solidFill>
                  <a:schemeClr val="tx2">
                    <a:lumMod val="60000"/>
                    <a:lumOff val="40000"/>
                  </a:schemeClr>
                </a:solidFill>
              </a:rPr>
              <a:t>Largest trial court in the United States in need or remote office support</a:t>
            </a:r>
            <a:endParaRPr lang="en-US" dirty="0">
              <a:solidFill>
                <a:schemeClr val="tx2">
                  <a:lumMod val="60000"/>
                  <a:lumOff val="40000"/>
                </a:schemeClr>
              </a:solidFill>
            </a:endParaRPr>
          </a:p>
        </p:txBody>
      </p:sp>
      <p:sp>
        <p:nvSpPr>
          <p:cNvPr id="13" name="TextBox 12"/>
          <p:cNvSpPr txBox="1"/>
          <p:nvPr/>
        </p:nvSpPr>
        <p:spPr>
          <a:xfrm>
            <a:off x="11368" y="6426242"/>
            <a:ext cx="9067800" cy="253916"/>
          </a:xfrm>
          <a:prstGeom prst="rect">
            <a:avLst/>
          </a:prstGeom>
          <a:noFill/>
        </p:spPr>
        <p:txBody>
          <a:bodyPr wrap="square" rtlCol="0">
            <a:spAutoFit/>
          </a:bodyPr>
          <a:lstStyle/>
          <a:p>
            <a:pPr algn="ctr"/>
            <a:r>
              <a:rPr lang="en-US" sz="1050" dirty="0" smtClean="0">
                <a:solidFill>
                  <a:schemeClr val="bg1"/>
                </a:solidFill>
              </a:rPr>
              <a:t>Confidential 2012– www.ellipticalmobilesolutions.com</a:t>
            </a:r>
            <a:endParaRPr lang="en-US" sz="1050" dirty="0">
              <a:solidFill>
                <a:schemeClr val="bg1"/>
              </a:solidFill>
            </a:endParaRPr>
          </a:p>
        </p:txBody>
      </p:sp>
    </p:spTree>
    <p:extLst>
      <p:ext uri="{BB962C8B-B14F-4D97-AF65-F5344CB8AC3E}">
        <p14:creationId xmlns:p14="http://schemas.microsoft.com/office/powerpoint/2010/main" xmlns="" val="211214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65088"/>
            <a:ext cx="9144000" cy="1077912"/>
          </a:xfrm>
        </p:spPr>
        <p:txBody>
          <a:bodyPr/>
          <a:lstStyle/>
          <a:p>
            <a:pPr algn="ctr" eaLnBrk="1" hangingPunct="1"/>
            <a:r>
              <a:rPr lang="en-US" sz="2800" dirty="0" smtClean="0"/>
              <a:t>High Density Data Center Consolidation</a:t>
            </a:r>
          </a:p>
        </p:txBody>
      </p:sp>
      <p:sp>
        <p:nvSpPr>
          <p:cNvPr id="4" name="Slide Number Placeholder 3"/>
          <p:cNvSpPr>
            <a:spLocks noGrp="1"/>
          </p:cNvSpPr>
          <p:nvPr>
            <p:ph type="sldNum" sz="quarter" idx="12"/>
          </p:nvPr>
        </p:nvSpPr>
        <p:spPr>
          <a:xfrm>
            <a:off x="6705600" y="6324600"/>
            <a:ext cx="2133600" cy="365125"/>
          </a:xfrm>
        </p:spPr>
        <p:txBody>
          <a:bodyPr/>
          <a:lstStyle/>
          <a:p>
            <a:pPr>
              <a:defRPr/>
            </a:pPr>
            <a:fld id="{0812BE43-9A8B-4136-A8B2-582D9E38F2A8}" type="slidenum">
              <a:rPr lang="en-US" smtClean="0">
                <a:solidFill>
                  <a:prstClr val="black">
                    <a:tint val="75000"/>
                  </a:prstClr>
                </a:solidFill>
              </a:rPr>
              <a:pPr>
                <a:defRPr/>
              </a:pPr>
              <a:t>5</a:t>
            </a:fld>
            <a:endParaRPr lang="en-US" dirty="0">
              <a:solidFill>
                <a:prstClr val="black">
                  <a:tint val="75000"/>
                </a:prstClr>
              </a:solidFill>
            </a:endParaRPr>
          </a:p>
        </p:txBody>
      </p:sp>
      <p:pic>
        <p:nvPicPr>
          <p:cNvPr id="69635" name="Picture 4"/>
          <p:cNvPicPr>
            <a:picLocks noChangeAspect="1"/>
          </p:cNvPicPr>
          <p:nvPr/>
        </p:nvPicPr>
        <p:blipFill>
          <a:blip r:embed="rId3" cstate="print"/>
          <a:srcRect/>
          <a:stretch>
            <a:fillRect/>
          </a:stretch>
        </p:blipFill>
        <p:spPr bwMode="auto">
          <a:xfrm>
            <a:off x="152400" y="152400"/>
            <a:ext cx="1416050" cy="762000"/>
          </a:xfrm>
          <a:prstGeom prst="rect">
            <a:avLst/>
          </a:prstGeom>
          <a:noFill/>
          <a:ln w="9525">
            <a:noFill/>
            <a:miter lim="800000"/>
            <a:headEnd/>
            <a:tailEnd/>
          </a:ln>
        </p:spPr>
      </p:pic>
      <p:sp>
        <p:nvSpPr>
          <p:cNvPr id="69636" name="TextBox 8"/>
          <p:cNvSpPr txBox="1">
            <a:spLocks noChangeArrowheads="1"/>
          </p:cNvSpPr>
          <p:nvPr/>
        </p:nvSpPr>
        <p:spPr bwMode="auto">
          <a:xfrm>
            <a:off x="2381250" y="1895475"/>
            <a:ext cx="5791200" cy="400050"/>
          </a:xfrm>
          <a:prstGeom prst="rect">
            <a:avLst/>
          </a:prstGeom>
          <a:noFill/>
          <a:ln w="9525">
            <a:noFill/>
            <a:miter lim="800000"/>
            <a:headEnd/>
            <a:tailEnd/>
          </a:ln>
        </p:spPr>
        <p:txBody>
          <a:bodyPr wrap="square">
            <a:spAutoFit/>
          </a:bodyPr>
          <a:lstStyle/>
          <a:p>
            <a:pPr fontAlgn="base">
              <a:spcBef>
                <a:spcPct val="0"/>
              </a:spcBef>
              <a:spcAft>
                <a:spcPct val="0"/>
              </a:spcAft>
            </a:pPr>
            <a:r>
              <a:rPr lang="en-US" sz="2000" b="1" dirty="0">
                <a:solidFill>
                  <a:prstClr val="white"/>
                </a:solidFill>
                <a:cs typeface="Arial" charset="0"/>
              </a:rPr>
              <a:t>White Sands Missile </a:t>
            </a:r>
            <a:r>
              <a:rPr lang="en-US" sz="2000" b="1" dirty="0" smtClean="0">
                <a:solidFill>
                  <a:prstClr val="white"/>
                </a:solidFill>
                <a:cs typeface="Arial" charset="0"/>
              </a:rPr>
              <a:t>Range, </a:t>
            </a:r>
            <a:r>
              <a:rPr lang="en-US" sz="2000" b="1" dirty="0">
                <a:solidFill>
                  <a:prstClr val="white"/>
                </a:solidFill>
                <a:cs typeface="Arial" charset="0"/>
              </a:rPr>
              <a:t>New Mexico </a:t>
            </a:r>
          </a:p>
        </p:txBody>
      </p:sp>
      <p:sp>
        <p:nvSpPr>
          <p:cNvPr id="10" name="TextBox 9"/>
          <p:cNvSpPr txBox="1"/>
          <p:nvPr/>
        </p:nvSpPr>
        <p:spPr>
          <a:xfrm>
            <a:off x="609600" y="3200400"/>
            <a:ext cx="5943600" cy="3323987"/>
          </a:xfrm>
          <a:prstGeom prst="rect">
            <a:avLst/>
          </a:prstGeom>
          <a:noFill/>
          <a:ln w="19050">
            <a:noFill/>
          </a:ln>
        </p:spPr>
        <p:txBody>
          <a:bodyPr wrap="square">
            <a:spAutoFit/>
          </a:bodyPr>
          <a:lstStyle/>
          <a:p>
            <a:pPr fontAlgn="base">
              <a:spcBef>
                <a:spcPct val="0"/>
              </a:spcBef>
              <a:spcAft>
                <a:spcPct val="0"/>
              </a:spcAft>
            </a:pPr>
            <a:r>
              <a:rPr lang="en-US" sz="1400" dirty="0">
                <a:solidFill>
                  <a:srgbClr val="558ED5"/>
                </a:solidFill>
                <a:cs typeface="Arial" charset="0"/>
              </a:rPr>
              <a:t>Challenges:  </a:t>
            </a:r>
            <a:r>
              <a:rPr lang="en-US" sz="1400" b="1" u="sng" dirty="0" smtClean="0">
                <a:solidFill>
                  <a:schemeClr val="bg1"/>
                </a:solidFill>
                <a:cs typeface="Arial" charset="0"/>
              </a:rPr>
              <a:t>White Sands Missile Range </a:t>
            </a:r>
            <a:r>
              <a:rPr lang="en-US" sz="1400" dirty="0">
                <a:solidFill>
                  <a:prstClr val="white"/>
                </a:solidFill>
              </a:rPr>
              <a:t>n</a:t>
            </a:r>
            <a:r>
              <a:rPr lang="en-US" sz="1400" dirty="0" smtClean="0">
                <a:solidFill>
                  <a:prstClr val="white"/>
                </a:solidFill>
                <a:cs typeface="Arial" charset="0"/>
              </a:rPr>
              <a:t>eeded </a:t>
            </a:r>
            <a:r>
              <a:rPr lang="en-US" sz="1400" dirty="0">
                <a:solidFill>
                  <a:prstClr val="white"/>
                </a:solidFill>
                <a:cs typeface="Arial" charset="0"/>
              </a:rPr>
              <a:t>to build a data center to support </a:t>
            </a:r>
            <a:r>
              <a:rPr lang="en-US" sz="1400" dirty="0" smtClean="0">
                <a:solidFill>
                  <a:prstClr val="white"/>
                </a:solidFill>
                <a:cs typeface="Arial" charset="0"/>
              </a:rPr>
              <a:t>high </a:t>
            </a:r>
            <a:r>
              <a:rPr lang="en-US" sz="1400" dirty="0">
                <a:solidFill>
                  <a:prstClr val="white"/>
                </a:solidFill>
                <a:cs typeface="Arial" charset="0"/>
              </a:rPr>
              <a:t>density Cisco UCS and </a:t>
            </a:r>
            <a:r>
              <a:rPr lang="en-US" sz="1400" dirty="0" smtClean="0">
                <a:solidFill>
                  <a:prstClr val="white"/>
                </a:solidFill>
                <a:cs typeface="Arial" charset="0"/>
              </a:rPr>
              <a:t>EMC </a:t>
            </a:r>
            <a:r>
              <a:rPr lang="en-US" sz="1400" dirty="0" smtClean="0">
                <a:solidFill>
                  <a:prstClr val="white"/>
                </a:solidFill>
              </a:rPr>
              <a:t>w</a:t>
            </a:r>
            <a:r>
              <a:rPr lang="en-US" sz="1400" dirty="0" smtClean="0">
                <a:solidFill>
                  <a:prstClr val="white"/>
                </a:solidFill>
                <a:cs typeface="Arial" charset="0"/>
              </a:rPr>
              <a:t>ithout </a:t>
            </a:r>
            <a:r>
              <a:rPr lang="en-US" sz="1400" dirty="0">
                <a:solidFill>
                  <a:prstClr val="white"/>
                </a:solidFill>
                <a:cs typeface="Arial" charset="0"/>
              </a:rPr>
              <a:t>upgrading or modifying </a:t>
            </a:r>
            <a:r>
              <a:rPr lang="en-US" sz="1400" dirty="0" smtClean="0">
                <a:solidFill>
                  <a:prstClr val="white"/>
                </a:solidFill>
                <a:cs typeface="Arial" charset="0"/>
              </a:rPr>
              <a:t>legacy </a:t>
            </a:r>
            <a:r>
              <a:rPr lang="en-US" sz="1400" dirty="0">
                <a:solidFill>
                  <a:prstClr val="white"/>
                </a:solidFill>
                <a:cs typeface="Arial" charset="0"/>
              </a:rPr>
              <a:t>traditional raised floor. They are planning to move in </a:t>
            </a:r>
            <a:r>
              <a:rPr lang="en-US" sz="1400" dirty="0" smtClean="0">
                <a:solidFill>
                  <a:prstClr val="white"/>
                </a:solidFill>
                <a:cs typeface="Arial" charset="0"/>
              </a:rPr>
              <a:t>the next </a:t>
            </a:r>
            <a:r>
              <a:rPr lang="en-US" sz="1400" dirty="0">
                <a:solidFill>
                  <a:prstClr val="white"/>
                </a:solidFill>
                <a:cs typeface="Arial" charset="0"/>
              </a:rPr>
              <a:t>24 months and wanted to go GREEN at the same time.</a:t>
            </a:r>
          </a:p>
          <a:p>
            <a:pPr fontAlgn="base">
              <a:spcBef>
                <a:spcPct val="0"/>
              </a:spcBef>
              <a:spcAft>
                <a:spcPct val="0"/>
              </a:spcAft>
            </a:pPr>
            <a:endParaRPr lang="en-US" sz="1400" dirty="0">
              <a:solidFill>
                <a:prstClr val="white"/>
              </a:solidFill>
              <a:cs typeface="Arial" charset="0"/>
            </a:endParaRPr>
          </a:p>
          <a:p>
            <a:pPr fontAlgn="base">
              <a:spcBef>
                <a:spcPct val="0"/>
              </a:spcBef>
              <a:spcAft>
                <a:spcPct val="0"/>
              </a:spcAft>
            </a:pPr>
            <a:r>
              <a:rPr lang="en-US" sz="1400" dirty="0">
                <a:solidFill>
                  <a:srgbClr val="558ED5"/>
                </a:solidFill>
                <a:cs typeface="Arial" charset="0"/>
              </a:rPr>
              <a:t>Solution:  </a:t>
            </a:r>
            <a:r>
              <a:rPr lang="en-US" sz="1400" dirty="0">
                <a:solidFill>
                  <a:prstClr val="white"/>
                </a:solidFill>
                <a:cs typeface="Arial" charset="0"/>
              </a:rPr>
              <a:t>The </a:t>
            </a:r>
            <a:r>
              <a:rPr lang="en-US" sz="1400" dirty="0" smtClean="0">
                <a:solidFill>
                  <a:prstClr val="white"/>
                </a:solidFill>
                <a:cs typeface="Arial" charset="0"/>
              </a:rPr>
              <a:t>R.A.S.E.R .DX  </a:t>
            </a:r>
            <a:r>
              <a:rPr lang="en-US" sz="1400" dirty="0">
                <a:solidFill>
                  <a:prstClr val="white"/>
                </a:solidFill>
                <a:cs typeface="Arial" charset="0"/>
              </a:rPr>
              <a:t>allowed them to deploy a GREEN data center in under 8 weeks.  The </a:t>
            </a:r>
            <a:r>
              <a:rPr lang="en-US" sz="1400" dirty="0" smtClean="0">
                <a:solidFill>
                  <a:prstClr val="white"/>
                </a:solidFill>
                <a:cs typeface="Arial" charset="0"/>
              </a:rPr>
              <a:t>R.A.S.E.R .DX </a:t>
            </a:r>
            <a:r>
              <a:rPr lang="en-US" sz="1400" dirty="0">
                <a:solidFill>
                  <a:prstClr val="white"/>
                </a:solidFill>
                <a:cs typeface="Arial" charset="0"/>
              </a:rPr>
              <a:t>can be moved </a:t>
            </a:r>
            <a:r>
              <a:rPr lang="en-US" sz="1400" dirty="0" smtClean="0">
                <a:solidFill>
                  <a:prstClr val="white"/>
                </a:solidFill>
                <a:cs typeface="Arial" charset="0"/>
              </a:rPr>
              <a:t>into a </a:t>
            </a:r>
            <a:r>
              <a:rPr lang="en-US" sz="1400" dirty="0">
                <a:solidFill>
                  <a:prstClr val="white"/>
                </a:solidFill>
                <a:cs typeface="Arial" charset="0"/>
              </a:rPr>
              <a:t>new facility without upgrading the new building and not having to un-rack </a:t>
            </a:r>
            <a:r>
              <a:rPr lang="en-US" sz="1400" dirty="0" smtClean="0">
                <a:solidFill>
                  <a:prstClr val="white"/>
                </a:solidFill>
                <a:cs typeface="Arial" charset="0"/>
              </a:rPr>
              <a:t>and remount the </a:t>
            </a:r>
            <a:r>
              <a:rPr lang="en-US" sz="1400" dirty="0">
                <a:solidFill>
                  <a:prstClr val="white"/>
                </a:solidFill>
                <a:cs typeface="Arial" charset="0"/>
              </a:rPr>
              <a:t>IT </a:t>
            </a:r>
            <a:r>
              <a:rPr lang="en-US" sz="1400" dirty="0" smtClean="0">
                <a:solidFill>
                  <a:prstClr val="white"/>
                </a:solidFill>
                <a:cs typeface="Arial" charset="0"/>
              </a:rPr>
              <a:t>equipment.</a:t>
            </a:r>
            <a:endParaRPr lang="en-US" sz="1400" dirty="0">
              <a:solidFill>
                <a:prstClr val="white"/>
              </a:solidFill>
              <a:cs typeface="Arial" charset="0"/>
            </a:endParaRPr>
          </a:p>
          <a:p>
            <a:pPr fontAlgn="base">
              <a:spcBef>
                <a:spcPct val="0"/>
              </a:spcBef>
              <a:spcAft>
                <a:spcPct val="0"/>
              </a:spcAft>
            </a:pPr>
            <a:endParaRPr lang="en-US" sz="1400" dirty="0">
              <a:solidFill>
                <a:prstClr val="white"/>
              </a:solidFill>
              <a:cs typeface="Arial" charset="0"/>
            </a:endParaRPr>
          </a:p>
          <a:p>
            <a:pPr marL="0" indent="0" eaLnBrk="1" hangingPunct="1">
              <a:buNone/>
            </a:pPr>
            <a:r>
              <a:rPr lang="en-US" sz="1400" dirty="0">
                <a:solidFill>
                  <a:srgbClr val="558ED5"/>
                </a:solidFill>
                <a:cs typeface="Arial" charset="0"/>
              </a:rPr>
              <a:t>Benefits: </a:t>
            </a:r>
            <a:r>
              <a:rPr lang="en-US" sz="1400" dirty="0">
                <a:solidFill>
                  <a:prstClr val="white"/>
                </a:solidFill>
                <a:cs typeface="Arial" charset="0"/>
              </a:rPr>
              <a:t>  </a:t>
            </a:r>
            <a:r>
              <a:rPr lang="en-US" sz="1400" dirty="0" smtClean="0">
                <a:solidFill>
                  <a:schemeClr val="bg1"/>
                </a:solidFill>
              </a:rPr>
              <a:t>Cost </a:t>
            </a:r>
            <a:r>
              <a:rPr lang="en-US" sz="1400" dirty="0">
                <a:solidFill>
                  <a:schemeClr val="bg1"/>
                </a:solidFill>
              </a:rPr>
              <a:t>l</a:t>
            </a:r>
            <a:r>
              <a:rPr lang="en-US" sz="1400" dirty="0" smtClean="0">
                <a:solidFill>
                  <a:schemeClr val="bg1"/>
                </a:solidFill>
              </a:rPr>
              <a:t>ess </a:t>
            </a:r>
            <a:r>
              <a:rPr lang="en-US" sz="1400" dirty="0">
                <a:solidFill>
                  <a:schemeClr val="bg1"/>
                </a:solidFill>
              </a:rPr>
              <a:t>than $90,000 to deploy $1.8 Million in new IT </a:t>
            </a:r>
            <a:r>
              <a:rPr lang="en-US" sz="1400" dirty="0" err="1">
                <a:solidFill>
                  <a:schemeClr val="bg1"/>
                </a:solidFill>
              </a:rPr>
              <a:t>vs</a:t>
            </a:r>
            <a:r>
              <a:rPr lang="en-US" sz="1400" dirty="0">
                <a:solidFill>
                  <a:schemeClr val="bg1"/>
                </a:solidFill>
              </a:rPr>
              <a:t> $900,000 to upgrade the entire </a:t>
            </a:r>
            <a:r>
              <a:rPr lang="en-US" sz="1400" dirty="0" smtClean="0">
                <a:solidFill>
                  <a:schemeClr val="bg1"/>
                </a:solidFill>
              </a:rPr>
              <a:t>facility; eliminated </a:t>
            </a:r>
            <a:r>
              <a:rPr lang="en-US" sz="1400" dirty="0" err="1">
                <a:solidFill>
                  <a:schemeClr val="bg1"/>
                </a:solidFill>
              </a:rPr>
              <a:t>Crac</a:t>
            </a:r>
            <a:r>
              <a:rPr lang="en-US" sz="1400" dirty="0">
                <a:solidFill>
                  <a:schemeClr val="bg1"/>
                </a:solidFill>
              </a:rPr>
              <a:t> units and chillers </a:t>
            </a:r>
            <a:r>
              <a:rPr lang="en-US" sz="1400" dirty="0" smtClean="0">
                <a:solidFill>
                  <a:schemeClr val="bg1"/>
                </a:solidFill>
              </a:rPr>
              <a:t>completely;  UPS and generators </a:t>
            </a:r>
            <a:r>
              <a:rPr lang="en-US" sz="1400" dirty="0">
                <a:solidFill>
                  <a:schemeClr val="bg1"/>
                </a:solidFill>
              </a:rPr>
              <a:t>can now support HVAC and IT </a:t>
            </a:r>
            <a:r>
              <a:rPr lang="en-US" sz="1400" dirty="0" smtClean="0">
                <a:solidFill>
                  <a:schemeClr val="bg1"/>
                </a:solidFill>
              </a:rPr>
              <a:t>load, and allowed </a:t>
            </a:r>
            <a:r>
              <a:rPr lang="en-US" sz="1400" dirty="0">
                <a:solidFill>
                  <a:schemeClr val="bg1"/>
                </a:solidFill>
              </a:rPr>
              <a:t>client to upgrade everything </a:t>
            </a:r>
            <a:r>
              <a:rPr lang="en-US" sz="1400" dirty="0" smtClean="0">
                <a:solidFill>
                  <a:schemeClr val="bg1"/>
                </a:solidFill>
              </a:rPr>
              <a:t>within 10 weeks instead </a:t>
            </a:r>
            <a:r>
              <a:rPr lang="en-US" sz="1400" dirty="0">
                <a:solidFill>
                  <a:schemeClr val="bg1"/>
                </a:solidFill>
              </a:rPr>
              <a:t>of 24-36 </a:t>
            </a:r>
            <a:r>
              <a:rPr lang="en-US" sz="1400" dirty="0" smtClean="0">
                <a:solidFill>
                  <a:schemeClr val="bg1"/>
                </a:solidFill>
              </a:rPr>
              <a:t>months.</a:t>
            </a:r>
            <a:endParaRPr lang="en-US" sz="1400" dirty="0">
              <a:solidFill>
                <a:schemeClr val="bg1"/>
              </a:solidFill>
            </a:endParaRPr>
          </a:p>
          <a:p>
            <a:pPr fontAlgn="base">
              <a:spcBef>
                <a:spcPct val="0"/>
              </a:spcBef>
              <a:spcAft>
                <a:spcPct val="0"/>
              </a:spcAft>
            </a:pPr>
            <a:endParaRPr lang="en-US" sz="1400" dirty="0">
              <a:solidFill>
                <a:schemeClr val="bg1"/>
              </a:solidFill>
              <a:cs typeface="Arial" charset="0"/>
            </a:endParaRPr>
          </a:p>
        </p:txBody>
      </p:sp>
      <p:sp>
        <p:nvSpPr>
          <p:cNvPr id="12" name="TextBox 11"/>
          <p:cNvSpPr txBox="1"/>
          <p:nvPr/>
        </p:nvSpPr>
        <p:spPr>
          <a:xfrm>
            <a:off x="11113" y="6426200"/>
            <a:ext cx="9067800" cy="254000"/>
          </a:xfrm>
          <a:prstGeom prst="rect">
            <a:avLst/>
          </a:prstGeom>
          <a:noFill/>
        </p:spPr>
        <p:txBody>
          <a:bodyPr>
            <a:spAutoFit/>
          </a:bodyPr>
          <a:lstStyle/>
          <a:p>
            <a:pPr algn="ctr" fontAlgn="base">
              <a:spcBef>
                <a:spcPct val="0"/>
              </a:spcBef>
              <a:spcAft>
                <a:spcPct val="0"/>
              </a:spcAft>
              <a:defRPr/>
            </a:pPr>
            <a:r>
              <a:rPr lang="en-US" sz="1050" dirty="0">
                <a:solidFill>
                  <a:prstClr val="white"/>
                </a:solidFill>
                <a:cs typeface="Arial" charset="0"/>
              </a:rPr>
              <a:t>Confidential </a:t>
            </a:r>
            <a:r>
              <a:rPr lang="en-US" sz="1050" dirty="0" smtClean="0">
                <a:solidFill>
                  <a:prstClr val="white"/>
                </a:solidFill>
                <a:cs typeface="Arial" charset="0"/>
              </a:rPr>
              <a:t>2012 </a:t>
            </a:r>
            <a:r>
              <a:rPr lang="en-US" sz="1050" dirty="0">
                <a:solidFill>
                  <a:prstClr val="white"/>
                </a:solidFill>
                <a:cs typeface="Arial" charset="0"/>
              </a:rPr>
              <a:t>– www.ellipticalmobilesolutions.com</a:t>
            </a:r>
          </a:p>
        </p:txBody>
      </p:sp>
      <p:sp>
        <p:nvSpPr>
          <p:cNvPr id="69640" name="AutoShape 5"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63500" y="-2397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sp>
        <p:nvSpPr>
          <p:cNvPr id="69641" name="AutoShape 7"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215900" y="-873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pic>
        <p:nvPicPr>
          <p:cNvPr id="13" name="Picture 12" descr="http://upload.wikimedia.org/wikipedia/commons/6/69/White_Sands_Missile_Range_logo.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7799" y="1821655"/>
            <a:ext cx="661669" cy="654845"/>
          </a:xfrm>
          <a:prstGeom prst="rect">
            <a:avLst/>
          </a:prstGeom>
          <a:noFill/>
          <a:ln>
            <a:noFill/>
          </a:ln>
          <a:extLst/>
        </p:spPr>
      </p:pic>
      <p:pic>
        <p:nvPicPr>
          <p:cNvPr id="14" name="Picture 13"/>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05600" y="3200400"/>
            <a:ext cx="1905000" cy="2795925"/>
          </a:xfrm>
          <a:prstGeom prst="rect">
            <a:avLst/>
          </a:prstGeom>
          <a:noFill/>
          <a:ln>
            <a:noFill/>
          </a:ln>
          <a:extLst/>
        </p:spPr>
      </p:pic>
      <p:sp>
        <p:nvSpPr>
          <p:cNvPr id="15" name="TextBox 8"/>
          <p:cNvSpPr txBox="1">
            <a:spLocks noChangeArrowheads="1"/>
          </p:cNvSpPr>
          <p:nvPr/>
        </p:nvSpPr>
        <p:spPr bwMode="auto">
          <a:xfrm>
            <a:off x="463548" y="2667000"/>
            <a:ext cx="6394451" cy="338554"/>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600" b="1" dirty="0" smtClean="0">
                <a:solidFill>
                  <a:schemeClr val="accent1"/>
                </a:solidFill>
              </a:rPr>
              <a:t>U.S. Military Department in need of High Density Data Center.</a:t>
            </a:r>
            <a:r>
              <a:rPr lang="en-US" sz="1600" b="1" dirty="0" smtClean="0">
                <a:solidFill>
                  <a:schemeClr val="accent1"/>
                </a:solidFill>
                <a:cs typeface="Arial" charset="0"/>
              </a:rPr>
              <a:t> </a:t>
            </a:r>
            <a:endParaRPr lang="en-US" sz="1600" b="1" dirty="0">
              <a:solidFill>
                <a:schemeClr val="accent1"/>
              </a:solidFill>
              <a:cs typeface="Arial" charset="0"/>
            </a:endParaRPr>
          </a:p>
        </p:txBody>
      </p:sp>
    </p:spTree>
    <p:extLst>
      <p:ext uri="{BB962C8B-B14F-4D97-AF65-F5344CB8AC3E}">
        <p14:creationId xmlns:p14="http://schemas.microsoft.com/office/powerpoint/2010/main" xmlns="" val="3110260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65088"/>
            <a:ext cx="9144000" cy="1077912"/>
          </a:xfrm>
        </p:spPr>
        <p:txBody>
          <a:bodyPr/>
          <a:lstStyle/>
          <a:p>
            <a:pPr algn="ctr" eaLnBrk="1" hangingPunct="1"/>
            <a:r>
              <a:rPr lang="en-US" sz="2800" dirty="0" smtClean="0"/>
              <a:t>Bank Data Center</a:t>
            </a:r>
          </a:p>
        </p:txBody>
      </p:sp>
      <p:sp>
        <p:nvSpPr>
          <p:cNvPr id="4" name="Slide Number Placeholder 3"/>
          <p:cNvSpPr>
            <a:spLocks noGrp="1"/>
          </p:cNvSpPr>
          <p:nvPr>
            <p:ph type="sldNum" sz="quarter" idx="12"/>
          </p:nvPr>
        </p:nvSpPr>
        <p:spPr>
          <a:xfrm>
            <a:off x="6705600" y="6324600"/>
            <a:ext cx="2133600" cy="365125"/>
          </a:xfrm>
        </p:spPr>
        <p:txBody>
          <a:bodyPr/>
          <a:lstStyle/>
          <a:p>
            <a:pPr>
              <a:defRPr/>
            </a:pPr>
            <a:fld id="{D2B0A400-D0FC-49D7-A153-791061340E5F}" type="slidenum">
              <a:rPr lang="en-US" smtClean="0"/>
              <a:pPr>
                <a:defRPr/>
              </a:pPr>
              <a:t>6</a:t>
            </a:fld>
            <a:endParaRPr lang="en-US" dirty="0"/>
          </a:p>
        </p:txBody>
      </p:sp>
      <p:pic>
        <p:nvPicPr>
          <p:cNvPr id="73731" name="Picture 4"/>
          <p:cNvPicPr>
            <a:picLocks noChangeAspect="1"/>
          </p:cNvPicPr>
          <p:nvPr/>
        </p:nvPicPr>
        <p:blipFill>
          <a:blip r:embed="rId2" cstate="print"/>
          <a:srcRect/>
          <a:stretch>
            <a:fillRect/>
          </a:stretch>
        </p:blipFill>
        <p:spPr bwMode="auto">
          <a:xfrm>
            <a:off x="152400" y="152400"/>
            <a:ext cx="1416050" cy="762000"/>
          </a:xfrm>
          <a:prstGeom prst="rect">
            <a:avLst/>
          </a:prstGeom>
          <a:noFill/>
          <a:ln w="9525">
            <a:noFill/>
            <a:miter lim="800000"/>
            <a:headEnd/>
            <a:tailEnd/>
          </a:ln>
        </p:spPr>
      </p:pic>
      <p:sp>
        <p:nvSpPr>
          <p:cNvPr id="10" name="TextBox 9"/>
          <p:cNvSpPr txBox="1"/>
          <p:nvPr/>
        </p:nvSpPr>
        <p:spPr>
          <a:xfrm>
            <a:off x="609600" y="3352800"/>
            <a:ext cx="6062662" cy="3046988"/>
          </a:xfrm>
          <a:prstGeom prst="rect">
            <a:avLst/>
          </a:prstGeom>
          <a:noFill/>
          <a:ln w="19050">
            <a:noFill/>
          </a:ln>
        </p:spPr>
        <p:txBody>
          <a:bodyPr>
            <a:spAutoFit/>
          </a:bodyPr>
          <a:lstStyle/>
          <a:p>
            <a:r>
              <a:rPr lang="en-US" sz="1400" b="1" dirty="0" smtClean="0">
                <a:solidFill>
                  <a:schemeClr val="accent1">
                    <a:lumMod val="60000"/>
                    <a:lumOff val="40000"/>
                  </a:schemeClr>
                </a:solidFill>
              </a:rPr>
              <a:t>Challenges: </a:t>
            </a:r>
            <a:r>
              <a:rPr lang="en-US" sz="1600" b="1" dirty="0" smtClean="0">
                <a:solidFill>
                  <a:schemeClr val="bg1"/>
                </a:solidFill>
              </a:rPr>
              <a:t>CKP Co-operative Bank</a:t>
            </a:r>
            <a:r>
              <a:rPr lang="en-US" sz="1400" dirty="0" smtClean="0">
                <a:solidFill>
                  <a:schemeClr val="bg1"/>
                </a:solidFill>
              </a:rPr>
              <a:t>, </a:t>
            </a:r>
            <a:r>
              <a:rPr lang="en-US" sz="1600" dirty="0" smtClean="0">
                <a:solidFill>
                  <a:schemeClr val="bg1"/>
                </a:solidFill>
              </a:rPr>
              <a:t>India</a:t>
            </a:r>
            <a:r>
              <a:rPr lang="en-US" sz="1400" dirty="0" smtClean="0">
                <a:solidFill>
                  <a:schemeClr val="bg1"/>
                </a:solidFill>
              </a:rPr>
              <a:t> is a bank with 8  branches.  They needed to build a data center, but their office is in leased premises and they have to move their office to new premises to accommodate the rapid growth of the bank.  CKP co-op bank  wanted a cost-effective data center that could move with them.</a:t>
            </a:r>
            <a:endParaRPr lang="en-US" sz="2000" b="1" dirty="0">
              <a:solidFill>
                <a:schemeClr val="accent1">
                  <a:lumMod val="60000"/>
                  <a:lumOff val="40000"/>
                </a:schemeClr>
              </a:solidFill>
            </a:endParaRPr>
          </a:p>
          <a:p>
            <a:endParaRPr lang="en-US" sz="2000" b="1" dirty="0" smtClean="0">
              <a:solidFill>
                <a:schemeClr val="accent1">
                  <a:lumMod val="60000"/>
                  <a:lumOff val="40000"/>
                </a:schemeClr>
              </a:solidFill>
            </a:endParaRPr>
          </a:p>
          <a:p>
            <a:r>
              <a:rPr lang="en-US" sz="1400" b="1" dirty="0" smtClean="0">
                <a:solidFill>
                  <a:schemeClr val="accent1">
                    <a:lumMod val="60000"/>
                    <a:lumOff val="40000"/>
                  </a:schemeClr>
                </a:solidFill>
              </a:rPr>
              <a:t>Solution: </a:t>
            </a:r>
            <a:r>
              <a:rPr lang="en-US" sz="1400" dirty="0" smtClean="0">
                <a:solidFill>
                  <a:schemeClr val="bg1"/>
                </a:solidFill>
              </a:rPr>
              <a:t>Deploying RASER DX allowed CKP to deploy a data center in one of  their offices; they can easily relocate the data center to a bigger office space when needed.</a:t>
            </a:r>
          </a:p>
          <a:p>
            <a:endParaRPr lang="en-US" sz="1400" dirty="0" smtClean="0">
              <a:solidFill>
                <a:schemeClr val="bg1"/>
              </a:solidFill>
            </a:endParaRPr>
          </a:p>
          <a:p>
            <a:r>
              <a:rPr lang="en-US" sz="1400" b="1" dirty="0" smtClean="0">
                <a:solidFill>
                  <a:schemeClr val="accent1">
                    <a:lumMod val="60000"/>
                    <a:lumOff val="40000"/>
                  </a:schemeClr>
                </a:solidFill>
              </a:rPr>
              <a:t>Benefits:  </a:t>
            </a:r>
            <a:r>
              <a:rPr lang="en-US" sz="1400" b="1" dirty="0" smtClean="0">
                <a:solidFill>
                  <a:schemeClr val="bg1"/>
                </a:solidFill>
              </a:rPr>
              <a:t>$100,000 </a:t>
            </a:r>
            <a:r>
              <a:rPr lang="en-US" sz="1400" b="1" dirty="0" err="1" smtClean="0">
                <a:solidFill>
                  <a:schemeClr val="bg1"/>
                </a:solidFill>
              </a:rPr>
              <a:t>Capex</a:t>
            </a:r>
            <a:r>
              <a:rPr lang="en-US" sz="1400" b="1" dirty="0" smtClean="0">
                <a:solidFill>
                  <a:schemeClr val="bg1"/>
                </a:solidFill>
              </a:rPr>
              <a:t>  upfront saving </a:t>
            </a:r>
            <a:r>
              <a:rPr lang="en-US" sz="1400" dirty="0" smtClean="0">
                <a:solidFill>
                  <a:schemeClr val="bg1"/>
                </a:solidFill>
              </a:rPr>
              <a:t>; scalability; security, and the ability to relocate the data center to a new location as the company grows.</a:t>
            </a:r>
          </a:p>
          <a:p>
            <a:pPr>
              <a:defRPr/>
            </a:pPr>
            <a:endParaRPr lang="en-US" sz="1200" dirty="0">
              <a:solidFill>
                <a:schemeClr val="bg1"/>
              </a:solidFill>
            </a:endParaRPr>
          </a:p>
        </p:txBody>
      </p:sp>
      <p:sp>
        <p:nvSpPr>
          <p:cNvPr id="6" name="TextBox 5"/>
          <p:cNvSpPr txBox="1"/>
          <p:nvPr/>
        </p:nvSpPr>
        <p:spPr>
          <a:xfrm>
            <a:off x="381000" y="2667000"/>
            <a:ext cx="6477000" cy="584775"/>
          </a:xfrm>
          <a:prstGeom prst="rect">
            <a:avLst/>
          </a:prstGeom>
          <a:noFill/>
        </p:spPr>
        <p:txBody>
          <a:bodyPr wrap="square">
            <a:spAutoFit/>
          </a:bodyPr>
          <a:lstStyle/>
          <a:p>
            <a:pPr algn="ctr">
              <a:defRPr/>
            </a:pPr>
            <a:r>
              <a:rPr lang="en-US" sz="1600" b="1" dirty="0" smtClean="0">
                <a:solidFill>
                  <a:schemeClr val="tx2">
                    <a:lumMod val="60000"/>
                    <a:lumOff val="40000"/>
                  </a:schemeClr>
                </a:solidFill>
              </a:rPr>
              <a:t>CKP Cooperative Bank, India needed a cost-effective data center that could  move and expand  upon rapid growth.</a:t>
            </a:r>
            <a:endParaRPr lang="en-US" sz="1600" b="1" dirty="0">
              <a:solidFill>
                <a:schemeClr val="tx2">
                  <a:lumMod val="60000"/>
                  <a:lumOff val="40000"/>
                </a:schemeClr>
              </a:solidFill>
            </a:endParaRPr>
          </a:p>
        </p:txBody>
      </p:sp>
      <p:sp>
        <p:nvSpPr>
          <p:cNvPr id="13" name="TextBox 12"/>
          <p:cNvSpPr txBox="1"/>
          <p:nvPr/>
        </p:nvSpPr>
        <p:spPr>
          <a:xfrm>
            <a:off x="11113" y="6426200"/>
            <a:ext cx="9067800" cy="254000"/>
          </a:xfrm>
          <a:prstGeom prst="rect">
            <a:avLst/>
          </a:prstGeom>
          <a:noFill/>
        </p:spPr>
        <p:txBody>
          <a:bodyPr>
            <a:spAutoFit/>
          </a:bodyPr>
          <a:lstStyle/>
          <a:p>
            <a:pPr algn="ctr">
              <a:defRPr/>
            </a:pPr>
            <a:r>
              <a:rPr lang="en-US" sz="1050" dirty="0">
                <a:solidFill>
                  <a:schemeClr val="bg1"/>
                </a:solidFill>
              </a:rPr>
              <a:t>Confidential </a:t>
            </a:r>
            <a:r>
              <a:rPr lang="en-US" sz="1050" dirty="0" smtClean="0">
                <a:solidFill>
                  <a:schemeClr val="bg1"/>
                </a:solidFill>
              </a:rPr>
              <a:t>2012 </a:t>
            </a:r>
            <a:r>
              <a:rPr lang="en-US" sz="1050" dirty="0">
                <a:solidFill>
                  <a:schemeClr val="bg1"/>
                </a:solidFill>
              </a:rPr>
              <a:t>– www.ellipticalmobilesolutions.com</a:t>
            </a:r>
          </a:p>
        </p:txBody>
      </p:sp>
      <p:pic>
        <p:nvPicPr>
          <p:cNvPr id="11" name="Picture 7"/>
          <p:cNvPicPr>
            <a:picLocks noChangeAspect="1" noChangeArrowheads="1"/>
          </p:cNvPicPr>
          <p:nvPr/>
        </p:nvPicPr>
        <p:blipFill>
          <a:blip r:embed="rId3" cstate="print"/>
          <a:srcRect/>
          <a:stretch>
            <a:fillRect/>
          </a:stretch>
        </p:blipFill>
        <p:spPr bwMode="auto">
          <a:xfrm>
            <a:off x="2286000" y="1828800"/>
            <a:ext cx="773151" cy="762000"/>
          </a:xfrm>
          <a:prstGeom prst="rect">
            <a:avLst/>
          </a:prstGeom>
          <a:noFill/>
          <a:ln w="9525">
            <a:noFill/>
            <a:miter lim="800000"/>
            <a:headEnd/>
            <a:tailEnd/>
          </a:ln>
        </p:spPr>
      </p:pic>
      <p:pic>
        <p:nvPicPr>
          <p:cNvPr id="15" name="Picture 14" descr="2012-02-17 16.01.12.jpg"/>
          <p:cNvPicPr>
            <a:picLocks noChangeAspect="1"/>
          </p:cNvPicPr>
          <p:nvPr/>
        </p:nvPicPr>
        <p:blipFill>
          <a:blip r:embed="rId4" cstate="print"/>
          <a:stretch>
            <a:fillRect/>
          </a:stretch>
        </p:blipFill>
        <p:spPr>
          <a:xfrm>
            <a:off x="7010400" y="3048000"/>
            <a:ext cx="1828800" cy="3040082"/>
          </a:xfrm>
          <a:prstGeom prst="rect">
            <a:avLst/>
          </a:prstGeom>
        </p:spPr>
      </p:pic>
      <p:sp>
        <p:nvSpPr>
          <p:cNvPr id="12" name="TextBox 8"/>
          <p:cNvSpPr txBox="1">
            <a:spLocks noChangeArrowheads="1"/>
          </p:cNvSpPr>
          <p:nvPr/>
        </p:nvSpPr>
        <p:spPr bwMode="auto">
          <a:xfrm>
            <a:off x="1803400" y="2000250"/>
            <a:ext cx="57912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smtClean="0">
                <a:solidFill>
                  <a:prstClr val="white"/>
                </a:solidFill>
              </a:rPr>
              <a:t>Co-Operative Bank, India</a:t>
            </a:r>
            <a:endParaRPr lang="en-US" sz="2000" b="1" dirty="0">
              <a:solidFill>
                <a:prstClr val="white"/>
              </a:solidFill>
              <a:cs typeface="Arial" charset="0"/>
            </a:endParaRPr>
          </a:p>
        </p:txBody>
      </p:sp>
    </p:spTree>
    <p:extLst>
      <p:ext uri="{BB962C8B-B14F-4D97-AF65-F5344CB8AC3E}">
        <p14:creationId xmlns:p14="http://schemas.microsoft.com/office/powerpoint/2010/main" xmlns="" val="1685408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65088"/>
            <a:ext cx="9144000" cy="1077912"/>
          </a:xfrm>
        </p:spPr>
        <p:txBody>
          <a:bodyPr/>
          <a:lstStyle/>
          <a:p>
            <a:pPr algn="ctr" eaLnBrk="1" hangingPunct="1"/>
            <a:r>
              <a:rPr lang="en-US" sz="2800" dirty="0" smtClean="0"/>
              <a:t>Data Center Retrofit</a:t>
            </a:r>
            <a:br>
              <a:rPr lang="en-US" sz="2800" dirty="0" smtClean="0"/>
            </a:br>
            <a:endParaRPr lang="en-US" sz="2800" dirty="0" smtClean="0"/>
          </a:p>
        </p:txBody>
      </p:sp>
      <p:sp>
        <p:nvSpPr>
          <p:cNvPr id="4" name="Slide Number Placeholder 3"/>
          <p:cNvSpPr>
            <a:spLocks noGrp="1"/>
          </p:cNvSpPr>
          <p:nvPr>
            <p:ph type="sldNum" sz="quarter" idx="12"/>
          </p:nvPr>
        </p:nvSpPr>
        <p:spPr>
          <a:xfrm>
            <a:off x="6705600" y="6324600"/>
            <a:ext cx="2133600" cy="365125"/>
          </a:xfrm>
        </p:spPr>
        <p:txBody>
          <a:bodyPr/>
          <a:lstStyle/>
          <a:p>
            <a:pPr>
              <a:defRPr/>
            </a:pPr>
            <a:fld id="{0812BE43-9A8B-4136-A8B2-582D9E38F2A8}" type="slidenum">
              <a:rPr lang="en-US" smtClean="0">
                <a:solidFill>
                  <a:prstClr val="black">
                    <a:tint val="75000"/>
                  </a:prstClr>
                </a:solidFill>
              </a:rPr>
              <a:pPr>
                <a:defRPr/>
              </a:pPr>
              <a:t>7</a:t>
            </a:fld>
            <a:endParaRPr lang="en-US" dirty="0">
              <a:solidFill>
                <a:prstClr val="black">
                  <a:tint val="75000"/>
                </a:prstClr>
              </a:solidFill>
            </a:endParaRPr>
          </a:p>
        </p:txBody>
      </p:sp>
      <p:pic>
        <p:nvPicPr>
          <p:cNvPr id="69635" name="Picture 4"/>
          <p:cNvPicPr>
            <a:picLocks noChangeAspect="1"/>
          </p:cNvPicPr>
          <p:nvPr/>
        </p:nvPicPr>
        <p:blipFill>
          <a:blip r:embed="rId3" cstate="print"/>
          <a:srcRect/>
          <a:stretch>
            <a:fillRect/>
          </a:stretch>
        </p:blipFill>
        <p:spPr bwMode="auto">
          <a:xfrm>
            <a:off x="152400" y="152400"/>
            <a:ext cx="1416050" cy="762000"/>
          </a:xfrm>
          <a:prstGeom prst="rect">
            <a:avLst/>
          </a:prstGeom>
          <a:noFill/>
          <a:ln w="9525">
            <a:noFill/>
            <a:miter lim="800000"/>
            <a:headEnd/>
            <a:tailEnd/>
          </a:ln>
        </p:spPr>
      </p:pic>
      <p:sp>
        <p:nvSpPr>
          <p:cNvPr id="69636" name="TextBox 8"/>
          <p:cNvSpPr txBox="1">
            <a:spLocks noChangeArrowheads="1"/>
          </p:cNvSpPr>
          <p:nvPr/>
        </p:nvSpPr>
        <p:spPr bwMode="auto">
          <a:xfrm>
            <a:off x="1660526" y="1957070"/>
            <a:ext cx="57912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smtClean="0">
                <a:solidFill>
                  <a:prstClr val="white"/>
                </a:solidFill>
              </a:rPr>
              <a:t>Canadian Federal Agency</a:t>
            </a:r>
            <a:r>
              <a:rPr lang="en-US" sz="2000" b="1" dirty="0" smtClean="0">
                <a:solidFill>
                  <a:prstClr val="white"/>
                </a:solidFill>
                <a:cs typeface="Arial" charset="0"/>
              </a:rPr>
              <a:t> </a:t>
            </a:r>
            <a:endParaRPr lang="en-US" sz="2000" b="1" dirty="0">
              <a:solidFill>
                <a:prstClr val="white"/>
              </a:solidFill>
              <a:cs typeface="Arial" charset="0"/>
            </a:endParaRPr>
          </a:p>
        </p:txBody>
      </p:sp>
      <p:sp>
        <p:nvSpPr>
          <p:cNvPr id="12" name="TextBox 11"/>
          <p:cNvSpPr txBox="1"/>
          <p:nvPr/>
        </p:nvSpPr>
        <p:spPr>
          <a:xfrm>
            <a:off x="11113" y="6426200"/>
            <a:ext cx="9067800" cy="254000"/>
          </a:xfrm>
          <a:prstGeom prst="rect">
            <a:avLst/>
          </a:prstGeom>
          <a:noFill/>
        </p:spPr>
        <p:txBody>
          <a:bodyPr>
            <a:spAutoFit/>
          </a:bodyPr>
          <a:lstStyle/>
          <a:p>
            <a:pPr algn="ctr" fontAlgn="base">
              <a:spcBef>
                <a:spcPct val="0"/>
              </a:spcBef>
              <a:spcAft>
                <a:spcPct val="0"/>
              </a:spcAft>
              <a:defRPr/>
            </a:pPr>
            <a:r>
              <a:rPr lang="en-US" sz="1050" dirty="0">
                <a:solidFill>
                  <a:prstClr val="white"/>
                </a:solidFill>
                <a:cs typeface="Arial" charset="0"/>
              </a:rPr>
              <a:t>Confidential </a:t>
            </a:r>
            <a:r>
              <a:rPr lang="en-US" sz="1050" dirty="0" smtClean="0">
                <a:solidFill>
                  <a:prstClr val="white"/>
                </a:solidFill>
                <a:cs typeface="Arial" charset="0"/>
              </a:rPr>
              <a:t>2012 – </a:t>
            </a:r>
            <a:r>
              <a:rPr lang="en-US" sz="1050" dirty="0">
                <a:solidFill>
                  <a:prstClr val="white"/>
                </a:solidFill>
                <a:cs typeface="Arial" charset="0"/>
              </a:rPr>
              <a:t>www.ellipticalmobilesolutions.com</a:t>
            </a:r>
          </a:p>
        </p:txBody>
      </p:sp>
      <p:sp>
        <p:nvSpPr>
          <p:cNvPr id="69640" name="AutoShape 5"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63500" y="-2397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sp>
        <p:nvSpPr>
          <p:cNvPr id="69641" name="AutoShape 7"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215900" y="-873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sp>
        <p:nvSpPr>
          <p:cNvPr id="2" name="Rectangle 1"/>
          <p:cNvSpPr/>
          <p:nvPr/>
        </p:nvSpPr>
        <p:spPr>
          <a:xfrm>
            <a:off x="860425" y="3276600"/>
            <a:ext cx="5029200" cy="2893100"/>
          </a:xfrm>
          <a:prstGeom prst="rect">
            <a:avLst/>
          </a:prstGeom>
        </p:spPr>
        <p:txBody>
          <a:bodyPr wrap="square">
            <a:spAutoFit/>
          </a:bodyPr>
          <a:lstStyle/>
          <a:p>
            <a:r>
              <a:rPr lang="en-US" sz="1400" b="1" dirty="0">
                <a:solidFill>
                  <a:schemeClr val="accent1"/>
                </a:solidFill>
              </a:rPr>
              <a:t>Challenges:   </a:t>
            </a:r>
            <a:r>
              <a:rPr lang="en-US" sz="1400" b="1" u="heavy" dirty="0" smtClean="0">
                <a:solidFill>
                  <a:schemeClr val="bg1"/>
                </a:solidFill>
              </a:rPr>
              <a:t>This </a:t>
            </a:r>
            <a:r>
              <a:rPr lang="en-US" sz="1400" b="1" u="heavy" dirty="0">
                <a:solidFill>
                  <a:schemeClr val="bg1"/>
                </a:solidFill>
              </a:rPr>
              <a:t>Canadian Federal Agency</a:t>
            </a:r>
            <a:r>
              <a:rPr lang="en-US" sz="1400" b="1" dirty="0">
                <a:solidFill>
                  <a:schemeClr val="bg1"/>
                </a:solidFill>
              </a:rPr>
              <a:t> </a:t>
            </a:r>
            <a:r>
              <a:rPr lang="en-US" sz="1400" dirty="0">
                <a:solidFill>
                  <a:schemeClr val="bg1"/>
                </a:solidFill>
              </a:rPr>
              <a:t>was planning to move out of its leased building within two years. They had already relocated their facility a year earlier and did not want to move their core switches or build a new data center closet for $250,000. </a:t>
            </a:r>
            <a:endParaRPr lang="en-US" sz="1400" dirty="0" smtClean="0">
              <a:solidFill>
                <a:schemeClr val="bg1"/>
              </a:solidFill>
            </a:endParaRPr>
          </a:p>
          <a:p>
            <a:endParaRPr lang="en-US" sz="1400" dirty="0">
              <a:solidFill>
                <a:schemeClr val="bg1"/>
              </a:solidFill>
            </a:endParaRPr>
          </a:p>
          <a:p>
            <a:r>
              <a:rPr lang="en-US" sz="1400" b="1" dirty="0">
                <a:solidFill>
                  <a:schemeClr val="accent1"/>
                </a:solidFill>
              </a:rPr>
              <a:t>Solution:  </a:t>
            </a:r>
            <a:r>
              <a:rPr lang="en-US" sz="1400" b="1" dirty="0" smtClean="0">
                <a:solidFill>
                  <a:schemeClr val="accent1"/>
                </a:solidFill>
              </a:rPr>
              <a:t> </a:t>
            </a:r>
            <a:r>
              <a:rPr lang="en-US" sz="1400" dirty="0">
                <a:solidFill>
                  <a:schemeClr val="bg1"/>
                </a:solidFill>
              </a:rPr>
              <a:t>Deploying two C3-S.P.E.A.R.s with dual cooling allowed the agency to run its entire network throughout Canada. They plan to order additional C3-S.P.E.A.R.s this year to accommodate expanding needs</a:t>
            </a:r>
            <a:r>
              <a:rPr lang="en-US" sz="1400" dirty="0" smtClean="0">
                <a:solidFill>
                  <a:schemeClr val="bg1"/>
                </a:solidFill>
              </a:rPr>
              <a:t>.</a:t>
            </a:r>
          </a:p>
          <a:p>
            <a:endParaRPr lang="en-US" sz="1400" dirty="0">
              <a:solidFill>
                <a:schemeClr val="bg1"/>
              </a:solidFill>
            </a:endParaRPr>
          </a:p>
          <a:p>
            <a:r>
              <a:rPr lang="en-US" sz="1400" b="1" dirty="0">
                <a:solidFill>
                  <a:schemeClr val="accent1"/>
                </a:solidFill>
              </a:rPr>
              <a:t>Benefits:  </a:t>
            </a:r>
            <a:r>
              <a:rPr lang="en-US" sz="1400" b="1" dirty="0" smtClean="0">
                <a:solidFill>
                  <a:schemeClr val="accent1"/>
                </a:solidFill>
              </a:rPr>
              <a:t> </a:t>
            </a:r>
            <a:r>
              <a:rPr lang="en-US" sz="1400" b="1" dirty="0">
                <a:solidFill>
                  <a:schemeClr val="bg1"/>
                </a:solidFill>
              </a:rPr>
              <a:t>$150,000 capital savings </a:t>
            </a:r>
            <a:r>
              <a:rPr lang="en-US" sz="1400" dirty="0">
                <a:solidFill>
                  <a:schemeClr val="bg1"/>
                </a:solidFill>
              </a:rPr>
              <a:t>versus retrofitting current data center; </a:t>
            </a:r>
            <a:r>
              <a:rPr lang="en-US" sz="1400" dirty="0" smtClean="0">
                <a:solidFill>
                  <a:schemeClr val="bg1"/>
                </a:solidFill>
              </a:rPr>
              <a:t>scalability, and </a:t>
            </a:r>
            <a:r>
              <a:rPr lang="en-US" sz="1400" dirty="0">
                <a:solidFill>
                  <a:schemeClr val="bg1"/>
                </a:solidFill>
              </a:rPr>
              <a:t>the ability to relocate the data </a:t>
            </a:r>
            <a:r>
              <a:rPr lang="en-US" sz="1400" dirty="0" smtClean="0">
                <a:solidFill>
                  <a:schemeClr val="bg1"/>
                </a:solidFill>
              </a:rPr>
              <a:t>center to </a:t>
            </a:r>
            <a:r>
              <a:rPr lang="en-US" sz="1400" dirty="0">
                <a:solidFill>
                  <a:schemeClr val="bg1"/>
                </a:solidFill>
              </a:rPr>
              <a:t>a new location as planned.</a:t>
            </a:r>
          </a:p>
        </p:txBody>
      </p:sp>
      <p:pic>
        <p:nvPicPr>
          <p:cNvPr id="14" name="Picture 13"/>
          <p:cNvPicPr/>
          <p:nvPr/>
        </p:nvPicPr>
        <p:blipFill>
          <a:blip r:embed="rId4" cstate="print"/>
          <a:stretch>
            <a:fillRect/>
          </a:stretch>
        </p:blipFill>
        <p:spPr>
          <a:xfrm>
            <a:off x="1660526" y="1957070"/>
            <a:ext cx="1055369" cy="481330"/>
          </a:xfrm>
          <a:prstGeom prst="rect">
            <a:avLst/>
          </a:prstGeom>
        </p:spPr>
      </p:pic>
      <p:pic>
        <p:nvPicPr>
          <p:cNvPr id="16" name="Picture 15" descr="C:\Users\Owner\Desktop\Treasury Board Installation\Treasury Board C3-SPEAR Installation 1.jpg"/>
          <p:cNvPicPr/>
          <p:nvPr/>
        </p:nvPicPr>
        <p:blipFill>
          <a:blip r:embed="rId5" cstate="print"/>
          <a:srcRect/>
          <a:stretch>
            <a:fillRect/>
          </a:stretch>
        </p:blipFill>
        <p:spPr bwMode="auto">
          <a:xfrm>
            <a:off x="6107113" y="3505200"/>
            <a:ext cx="2667000" cy="2304098"/>
          </a:xfrm>
          <a:prstGeom prst="rect">
            <a:avLst/>
          </a:prstGeom>
          <a:noFill/>
          <a:ln>
            <a:noFill/>
          </a:ln>
          <a:extLst/>
        </p:spPr>
      </p:pic>
      <p:sp>
        <p:nvSpPr>
          <p:cNvPr id="17" name="TextBox 8"/>
          <p:cNvSpPr txBox="1">
            <a:spLocks noChangeArrowheads="1"/>
          </p:cNvSpPr>
          <p:nvPr/>
        </p:nvSpPr>
        <p:spPr bwMode="auto">
          <a:xfrm>
            <a:off x="944563" y="2590800"/>
            <a:ext cx="5181600" cy="58477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600" b="1" dirty="0" smtClean="0">
                <a:solidFill>
                  <a:schemeClr val="accent1"/>
                </a:solidFill>
              </a:rPr>
              <a:t>Canadian Federal Agency in need of Data Center Retrofit that could be easily relocated in the future. </a:t>
            </a:r>
            <a:endParaRPr lang="en-US" sz="1600" b="1" dirty="0">
              <a:solidFill>
                <a:schemeClr val="accent1"/>
              </a:solidFill>
            </a:endParaRPr>
          </a:p>
        </p:txBody>
      </p:sp>
    </p:spTree>
    <p:extLst>
      <p:ext uri="{BB962C8B-B14F-4D97-AF65-F5344CB8AC3E}">
        <p14:creationId xmlns:p14="http://schemas.microsoft.com/office/powerpoint/2010/main" xmlns="" val="465297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65088"/>
            <a:ext cx="9144000" cy="1077912"/>
          </a:xfrm>
        </p:spPr>
        <p:txBody>
          <a:bodyPr/>
          <a:lstStyle/>
          <a:p>
            <a:pPr algn="ctr" eaLnBrk="1" hangingPunct="1"/>
            <a:r>
              <a:rPr lang="en-US" sz="2800" dirty="0" smtClean="0"/>
              <a:t>High Density Zone within Data Center</a:t>
            </a:r>
            <a:br>
              <a:rPr lang="en-US" sz="2800" dirty="0" smtClean="0"/>
            </a:br>
            <a:endParaRPr lang="en-US" sz="2800" dirty="0" smtClean="0"/>
          </a:p>
        </p:txBody>
      </p:sp>
      <p:sp>
        <p:nvSpPr>
          <p:cNvPr id="4" name="Slide Number Placeholder 3"/>
          <p:cNvSpPr>
            <a:spLocks noGrp="1"/>
          </p:cNvSpPr>
          <p:nvPr>
            <p:ph type="sldNum" sz="quarter" idx="12"/>
          </p:nvPr>
        </p:nvSpPr>
        <p:spPr>
          <a:xfrm>
            <a:off x="6705600" y="6324600"/>
            <a:ext cx="2133600" cy="365125"/>
          </a:xfrm>
        </p:spPr>
        <p:txBody>
          <a:bodyPr/>
          <a:lstStyle/>
          <a:p>
            <a:pPr>
              <a:defRPr/>
            </a:pPr>
            <a:fld id="{0812BE43-9A8B-4136-A8B2-582D9E38F2A8}" type="slidenum">
              <a:rPr lang="en-US" smtClean="0">
                <a:solidFill>
                  <a:prstClr val="black">
                    <a:tint val="75000"/>
                  </a:prstClr>
                </a:solidFill>
              </a:rPr>
              <a:pPr>
                <a:defRPr/>
              </a:pPr>
              <a:t>8</a:t>
            </a:fld>
            <a:endParaRPr lang="en-US" dirty="0">
              <a:solidFill>
                <a:prstClr val="black">
                  <a:tint val="75000"/>
                </a:prstClr>
              </a:solidFill>
            </a:endParaRPr>
          </a:p>
        </p:txBody>
      </p:sp>
      <p:pic>
        <p:nvPicPr>
          <p:cNvPr id="69635" name="Picture 4"/>
          <p:cNvPicPr>
            <a:picLocks noChangeAspect="1"/>
          </p:cNvPicPr>
          <p:nvPr/>
        </p:nvPicPr>
        <p:blipFill>
          <a:blip r:embed="rId3" cstate="print"/>
          <a:srcRect/>
          <a:stretch>
            <a:fillRect/>
          </a:stretch>
        </p:blipFill>
        <p:spPr bwMode="auto">
          <a:xfrm>
            <a:off x="152400" y="152400"/>
            <a:ext cx="1416050" cy="762000"/>
          </a:xfrm>
          <a:prstGeom prst="rect">
            <a:avLst/>
          </a:prstGeom>
          <a:noFill/>
          <a:ln w="9525">
            <a:noFill/>
            <a:miter lim="800000"/>
            <a:headEnd/>
            <a:tailEnd/>
          </a:ln>
        </p:spPr>
      </p:pic>
      <p:sp>
        <p:nvSpPr>
          <p:cNvPr id="69636" name="TextBox 8"/>
          <p:cNvSpPr txBox="1">
            <a:spLocks noChangeArrowheads="1"/>
          </p:cNvSpPr>
          <p:nvPr/>
        </p:nvSpPr>
        <p:spPr bwMode="auto">
          <a:xfrm>
            <a:off x="1651000" y="1847850"/>
            <a:ext cx="57912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smtClean="0">
                <a:solidFill>
                  <a:prstClr val="white"/>
                </a:solidFill>
              </a:rPr>
              <a:t>NCS - Singapore</a:t>
            </a:r>
            <a:endParaRPr lang="en-US" sz="2000" b="1" dirty="0">
              <a:solidFill>
                <a:prstClr val="white"/>
              </a:solidFill>
              <a:cs typeface="Arial" charset="0"/>
            </a:endParaRPr>
          </a:p>
        </p:txBody>
      </p:sp>
      <p:sp>
        <p:nvSpPr>
          <p:cNvPr id="12" name="TextBox 11"/>
          <p:cNvSpPr txBox="1"/>
          <p:nvPr/>
        </p:nvSpPr>
        <p:spPr>
          <a:xfrm>
            <a:off x="11113" y="6426200"/>
            <a:ext cx="9067800" cy="254000"/>
          </a:xfrm>
          <a:prstGeom prst="rect">
            <a:avLst/>
          </a:prstGeom>
          <a:noFill/>
        </p:spPr>
        <p:txBody>
          <a:bodyPr>
            <a:spAutoFit/>
          </a:bodyPr>
          <a:lstStyle/>
          <a:p>
            <a:pPr algn="ctr" fontAlgn="base">
              <a:spcBef>
                <a:spcPct val="0"/>
              </a:spcBef>
              <a:spcAft>
                <a:spcPct val="0"/>
              </a:spcAft>
              <a:defRPr/>
            </a:pPr>
            <a:r>
              <a:rPr lang="en-US" sz="1050" dirty="0">
                <a:solidFill>
                  <a:prstClr val="white"/>
                </a:solidFill>
                <a:cs typeface="Arial" charset="0"/>
              </a:rPr>
              <a:t>Confidential </a:t>
            </a:r>
            <a:r>
              <a:rPr lang="en-US" sz="1050" dirty="0" smtClean="0">
                <a:solidFill>
                  <a:prstClr val="white"/>
                </a:solidFill>
                <a:cs typeface="Arial" charset="0"/>
              </a:rPr>
              <a:t>2012 </a:t>
            </a:r>
            <a:r>
              <a:rPr lang="en-US" sz="1050" dirty="0">
                <a:solidFill>
                  <a:prstClr val="white"/>
                </a:solidFill>
                <a:cs typeface="Arial" charset="0"/>
              </a:rPr>
              <a:t>– www.ellipticalmobilesolutions.com</a:t>
            </a:r>
          </a:p>
        </p:txBody>
      </p:sp>
      <p:sp>
        <p:nvSpPr>
          <p:cNvPr id="69640" name="AutoShape 5"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63500" y="-2397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sp>
        <p:nvSpPr>
          <p:cNvPr id="69641" name="AutoShape 7"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215900" y="-87313"/>
            <a:ext cx="2200275" cy="485776"/>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cs typeface="Arial" charset="0"/>
            </a:endParaRPr>
          </a:p>
        </p:txBody>
      </p:sp>
      <p:sp>
        <p:nvSpPr>
          <p:cNvPr id="14" name="TextBox 8"/>
          <p:cNvSpPr txBox="1">
            <a:spLocks noChangeArrowheads="1"/>
          </p:cNvSpPr>
          <p:nvPr/>
        </p:nvSpPr>
        <p:spPr bwMode="auto">
          <a:xfrm>
            <a:off x="762000" y="2632559"/>
            <a:ext cx="5943600" cy="584775"/>
          </a:xfrm>
          <a:prstGeom prst="rect">
            <a:avLst/>
          </a:prstGeom>
          <a:noFill/>
          <a:ln w="9525">
            <a:noFill/>
            <a:miter lim="800000"/>
            <a:headEnd/>
            <a:tailEnd/>
          </a:ln>
        </p:spPr>
        <p:txBody>
          <a:bodyPr wrap="square">
            <a:spAutoFit/>
          </a:bodyPr>
          <a:lstStyle/>
          <a:p>
            <a:pPr algn="ctr"/>
            <a:r>
              <a:rPr lang="en-US" sz="1600" b="1" dirty="0">
                <a:solidFill>
                  <a:schemeClr val="tx2">
                    <a:lumMod val="60000"/>
                    <a:lumOff val="40000"/>
                  </a:schemeClr>
                </a:solidFill>
              </a:rPr>
              <a:t>L</a:t>
            </a:r>
            <a:r>
              <a:rPr lang="en-US" sz="1600" b="1" dirty="0" smtClean="0">
                <a:solidFill>
                  <a:schemeClr val="tx2">
                    <a:lumMod val="60000"/>
                    <a:lumOff val="40000"/>
                  </a:schemeClr>
                </a:solidFill>
              </a:rPr>
              <a:t>argest </a:t>
            </a:r>
            <a:r>
              <a:rPr lang="en-US" sz="1600" b="1" dirty="0">
                <a:solidFill>
                  <a:schemeClr val="tx2">
                    <a:lumMod val="60000"/>
                    <a:lumOff val="40000"/>
                  </a:schemeClr>
                </a:solidFill>
              </a:rPr>
              <a:t>System Integration company in </a:t>
            </a:r>
            <a:r>
              <a:rPr lang="en-US" sz="1600" b="1" dirty="0" smtClean="0">
                <a:solidFill>
                  <a:schemeClr val="tx2">
                    <a:lumMod val="60000"/>
                    <a:lumOff val="40000"/>
                  </a:schemeClr>
                </a:solidFill>
              </a:rPr>
              <a:t>Singapore in need of High Density Zone within existing Data Center.</a:t>
            </a:r>
            <a:endParaRPr lang="en-US" sz="1600" b="1" dirty="0">
              <a:solidFill>
                <a:schemeClr val="accent1"/>
              </a:solidFill>
            </a:endParaRPr>
          </a:p>
        </p:txBody>
      </p:sp>
      <p:grpSp>
        <p:nvGrpSpPr>
          <p:cNvPr id="3" name="Group 2"/>
          <p:cNvGrpSpPr>
            <a:grpSpLocks/>
          </p:cNvGrpSpPr>
          <p:nvPr/>
        </p:nvGrpSpPr>
        <p:grpSpPr bwMode="auto">
          <a:xfrm>
            <a:off x="341313" y="4854575"/>
            <a:ext cx="1255712" cy="2003425"/>
            <a:chOff x="537" y="295"/>
            <a:chExt cx="1978" cy="3153"/>
          </a:xfrm>
        </p:grpSpPr>
        <p:sp>
          <p:nvSpPr>
            <p:cNvPr id="5" name="Rectangle 3"/>
            <p:cNvSpPr>
              <a:spLocks noChangeArrowheads="1"/>
            </p:cNvSpPr>
            <p:nvPr/>
          </p:nvSpPr>
          <p:spPr bwMode="auto">
            <a:xfrm>
              <a:off x="538" y="295"/>
              <a:ext cx="1980" cy="1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538" y="1735"/>
              <a:ext cx="1980" cy="1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 name="Group 8"/>
          <p:cNvGrpSpPr>
            <a:grpSpLocks/>
          </p:cNvGrpSpPr>
          <p:nvPr/>
        </p:nvGrpSpPr>
        <p:grpSpPr bwMode="auto">
          <a:xfrm>
            <a:off x="7086600" y="3124200"/>
            <a:ext cx="1255712" cy="2003425"/>
            <a:chOff x="537" y="295"/>
            <a:chExt cx="1978" cy="3153"/>
          </a:xfrm>
        </p:grpSpPr>
        <p:sp>
          <p:nvSpPr>
            <p:cNvPr id="11" name="Rectangle 9"/>
            <p:cNvSpPr>
              <a:spLocks noChangeArrowheads="1"/>
            </p:cNvSpPr>
            <p:nvPr/>
          </p:nvSpPr>
          <p:spPr bwMode="auto">
            <a:xfrm>
              <a:off x="538" y="295"/>
              <a:ext cx="1980" cy="1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0"/>
            <p:cNvSpPr>
              <a:spLocks noChangeArrowheads="1"/>
            </p:cNvSpPr>
            <p:nvPr/>
          </p:nvSpPr>
          <p:spPr bwMode="auto">
            <a:xfrm>
              <a:off x="538" y="1735"/>
              <a:ext cx="1980" cy="1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11021" y="3496533"/>
            <a:ext cx="2259183" cy="1538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762000" y="3292393"/>
            <a:ext cx="5334000" cy="2954655"/>
          </a:xfrm>
          <a:prstGeom prst="rect">
            <a:avLst/>
          </a:prstGeom>
        </p:spPr>
        <p:txBody>
          <a:bodyPr wrap="square">
            <a:spAutoFit/>
          </a:bodyPr>
          <a:lstStyle/>
          <a:p>
            <a:r>
              <a:rPr lang="en-US" sz="1400" b="1" dirty="0">
                <a:solidFill>
                  <a:schemeClr val="accent1">
                    <a:lumMod val="60000"/>
                    <a:lumOff val="40000"/>
                  </a:schemeClr>
                </a:solidFill>
              </a:rPr>
              <a:t>Challenges:  </a:t>
            </a:r>
            <a:r>
              <a:rPr lang="en-US" sz="1200" dirty="0" smtClean="0">
                <a:solidFill>
                  <a:schemeClr val="bg1"/>
                </a:solidFill>
              </a:rPr>
              <a:t>NCS </a:t>
            </a:r>
            <a:r>
              <a:rPr lang="en-US" sz="1200" dirty="0">
                <a:solidFill>
                  <a:schemeClr val="bg1"/>
                </a:solidFill>
              </a:rPr>
              <a:t>had the requirement to implement high density zones in the their data centers  and extend data center space to </a:t>
            </a:r>
            <a:r>
              <a:rPr lang="en-US" sz="1200" dirty="0" smtClean="0">
                <a:solidFill>
                  <a:schemeClr val="bg1"/>
                </a:solidFill>
              </a:rPr>
              <a:t> </a:t>
            </a:r>
            <a:r>
              <a:rPr lang="en-US" sz="1200" dirty="0">
                <a:solidFill>
                  <a:schemeClr val="bg1"/>
                </a:solidFill>
              </a:rPr>
              <a:t>customers with quick turnaround time, reducing complex and extensive renovations.  The deployment sites have no air-conditioning outlets and are not housed on a raised </a:t>
            </a:r>
            <a:r>
              <a:rPr lang="en-US" sz="1200" dirty="0" smtClean="0">
                <a:solidFill>
                  <a:schemeClr val="bg1"/>
                </a:solidFill>
              </a:rPr>
              <a:t>floor.</a:t>
            </a:r>
          </a:p>
          <a:p>
            <a:endParaRPr lang="en-US" sz="1200" dirty="0">
              <a:solidFill>
                <a:schemeClr val="bg1"/>
              </a:solidFill>
            </a:endParaRPr>
          </a:p>
          <a:p>
            <a:r>
              <a:rPr lang="en-US" sz="1400" b="1" dirty="0">
                <a:solidFill>
                  <a:schemeClr val="accent1">
                    <a:lumMod val="60000"/>
                    <a:lumOff val="40000"/>
                  </a:schemeClr>
                </a:solidFill>
              </a:rPr>
              <a:t>Solution:   </a:t>
            </a:r>
            <a:r>
              <a:rPr lang="en-US" sz="1200" dirty="0" smtClean="0">
                <a:solidFill>
                  <a:schemeClr val="bg1"/>
                </a:solidFill>
              </a:rPr>
              <a:t>NCS  </a:t>
            </a:r>
            <a:r>
              <a:rPr lang="en-US" sz="1200" dirty="0">
                <a:solidFill>
                  <a:schemeClr val="bg1"/>
                </a:solidFill>
              </a:rPr>
              <a:t>bundled the </a:t>
            </a:r>
            <a:r>
              <a:rPr lang="en-US" sz="1200" dirty="0" smtClean="0">
                <a:solidFill>
                  <a:schemeClr val="bg1"/>
                </a:solidFill>
              </a:rPr>
              <a:t>R.A.S.E.R. </a:t>
            </a:r>
            <a:r>
              <a:rPr lang="en-US" sz="1200" dirty="0">
                <a:solidFill>
                  <a:schemeClr val="bg1"/>
                </a:solidFill>
              </a:rPr>
              <a:t>DX  as their value proposition and competitive edge to  support </a:t>
            </a:r>
            <a:r>
              <a:rPr lang="en-US" sz="1200" dirty="0" smtClean="0">
                <a:solidFill>
                  <a:schemeClr val="bg1"/>
                </a:solidFill>
              </a:rPr>
              <a:t>clients’ </a:t>
            </a:r>
            <a:r>
              <a:rPr lang="en-US" sz="1200" dirty="0">
                <a:solidFill>
                  <a:schemeClr val="bg1"/>
                </a:solidFill>
              </a:rPr>
              <a:t>high power density servers as well as to showcase their leadership </a:t>
            </a:r>
            <a:r>
              <a:rPr lang="en-US" sz="1200" dirty="0" smtClean="0">
                <a:solidFill>
                  <a:schemeClr val="bg1"/>
                </a:solidFill>
              </a:rPr>
              <a:t> </a:t>
            </a:r>
            <a:r>
              <a:rPr lang="en-US" sz="1200" dirty="0">
                <a:solidFill>
                  <a:schemeClr val="bg1"/>
                </a:solidFill>
              </a:rPr>
              <a:t>in </a:t>
            </a:r>
            <a:r>
              <a:rPr lang="en-US" sz="1200" dirty="0" smtClean="0">
                <a:solidFill>
                  <a:schemeClr val="bg1"/>
                </a:solidFill>
              </a:rPr>
              <a:t>the Asia </a:t>
            </a:r>
            <a:r>
              <a:rPr lang="en-US" sz="1200" dirty="0">
                <a:solidFill>
                  <a:schemeClr val="bg1"/>
                </a:solidFill>
              </a:rPr>
              <a:t>Data Center and Business Continuity Services</a:t>
            </a:r>
            <a:r>
              <a:rPr lang="en-US" sz="1200" dirty="0" smtClean="0">
                <a:solidFill>
                  <a:schemeClr val="bg1"/>
                </a:solidFill>
              </a:rPr>
              <a:t>.</a:t>
            </a:r>
          </a:p>
          <a:p>
            <a:endParaRPr lang="en-US" sz="1200" dirty="0">
              <a:solidFill>
                <a:schemeClr val="bg1"/>
              </a:solidFill>
            </a:endParaRPr>
          </a:p>
          <a:p>
            <a:r>
              <a:rPr lang="en-US" sz="1400" b="1" dirty="0">
                <a:solidFill>
                  <a:schemeClr val="accent1">
                    <a:lumMod val="60000"/>
                    <a:lumOff val="40000"/>
                  </a:schemeClr>
                </a:solidFill>
              </a:rPr>
              <a:t>Benefits:   </a:t>
            </a:r>
            <a:r>
              <a:rPr lang="en-US" sz="1200" dirty="0" smtClean="0">
                <a:solidFill>
                  <a:schemeClr val="bg1"/>
                </a:solidFill>
              </a:rPr>
              <a:t>Able </a:t>
            </a:r>
            <a:r>
              <a:rPr lang="en-US" sz="1200" dirty="0">
                <a:solidFill>
                  <a:schemeClr val="bg1"/>
                </a:solidFill>
              </a:rPr>
              <a:t>to host high density equipment in a “DC friendly” environment quickly and cost effectively without extensive or complex renovations, </a:t>
            </a:r>
            <a:r>
              <a:rPr lang="en-US" sz="1200" dirty="0" smtClean="0">
                <a:solidFill>
                  <a:schemeClr val="bg1"/>
                </a:solidFill>
              </a:rPr>
              <a:t> </a:t>
            </a:r>
            <a:r>
              <a:rPr lang="en-US" sz="1200" dirty="0">
                <a:solidFill>
                  <a:schemeClr val="bg1"/>
                </a:solidFill>
              </a:rPr>
              <a:t>customers will have the ability to relocate the Micro-Modular Data Centers in the future if required to do so.</a:t>
            </a:r>
          </a:p>
          <a:p>
            <a:endParaRPr lang="en-US" sz="1200" dirty="0">
              <a:solidFill>
                <a:schemeClr val="bg1"/>
              </a:solidFill>
            </a:endParaRPr>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33600" y="1757317"/>
            <a:ext cx="1333500"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63519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088"/>
            <a:ext cx="9144000" cy="1077912"/>
          </a:xfrm>
        </p:spPr>
        <p:txBody>
          <a:bodyPr/>
          <a:lstStyle/>
          <a:p>
            <a:pPr algn="ctr"/>
            <a:r>
              <a:rPr lang="en-US" sz="3200" dirty="0" smtClean="0"/>
              <a:t>Small Office Data Center</a:t>
            </a:r>
            <a:endParaRPr lang="en-US" sz="3200" dirty="0"/>
          </a:p>
        </p:txBody>
      </p:sp>
      <p:sp>
        <p:nvSpPr>
          <p:cNvPr id="4" name="Slide Number Placeholder 3"/>
          <p:cNvSpPr>
            <a:spLocks noGrp="1"/>
          </p:cNvSpPr>
          <p:nvPr>
            <p:ph type="sldNum" sz="quarter" idx="12"/>
          </p:nvPr>
        </p:nvSpPr>
        <p:spPr>
          <a:xfrm>
            <a:off x="6705600" y="6324600"/>
            <a:ext cx="2133600" cy="365125"/>
          </a:xfrm>
        </p:spPr>
        <p:txBody>
          <a:bodyPr/>
          <a:lstStyle/>
          <a:p>
            <a:pPr>
              <a:defRPr/>
            </a:pPr>
            <a:fld id="{FEFCB2B8-45FA-4ED3-95C4-CC197F47B980}" type="slidenum">
              <a:rPr lang="en-US" smtClean="0"/>
              <a:pPr>
                <a:defRPr/>
              </a:pPr>
              <a:t>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399" y="152400"/>
            <a:ext cx="1415453" cy="762000"/>
          </a:xfrm>
          <a:prstGeom prst="rect">
            <a:avLst/>
          </a:prstGeom>
        </p:spPr>
      </p:pic>
      <p:sp>
        <p:nvSpPr>
          <p:cNvPr id="10" name="TextBox 9"/>
          <p:cNvSpPr txBox="1"/>
          <p:nvPr/>
        </p:nvSpPr>
        <p:spPr>
          <a:xfrm>
            <a:off x="762000" y="3265327"/>
            <a:ext cx="6158538" cy="2893100"/>
          </a:xfrm>
          <a:prstGeom prst="rect">
            <a:avLst/>
          </a:prstGeom>
          <a:noFill/>
          <a:ln w="19050">
            <a:noFill/>
          </a:ln>
        </p:spPr>
        <p:txBody>
          <a:bodyPr wrap="square" rtlCol="0">
            <a:spAutoFit/>
          </a:bodyPr>
          <a:lstStyle/>
          <a:p>
            <a:r>
              <a:rPr lang="en-US" sz="1400" b="1" dirty="0">
                <a:solidFill>
                  <a:schemeClr val="accent1"/>
                </a:solidFill>
              </a:rPr>
              <a:t>Challenges:   </a:t>
            </a:r>
            <a:r>
              <a:rPr lang="en-US" sz="1400" b="1" u="heavy" dirty="0" err="1" smtClean="0">
                <a:solidFill>
                  <a:schemeClr val="bg1"/>
                </a:solidFill>
              </a:rPr>
              <a:t>Ecotality</a:t>
            </a:r>
            <a:r>
              <a:rPr lang="en-US" sz="1400" b="1" u="heavy" dirty="0">
                <a:solidFill>
                  <a:schemeClr val="bg1"/>
                </a:solidFill>
              </a:rPr>
              <a:t>,</a:t>
            </a:r>
            <a:r>
              <a:rPr lang="en-US" sz="1400" b="1" dirty="0">
                <a:solidFill>
                  <a:schemeClr val="bg1"/>
                </a:solidFill>
              </a:rPr>
              <a:t> </a:t>
            </a:r>
            <a:r>
              <a:rPr lang="en-US" sz="1400" dirty="0">
                <a:solidFill>
                  <a:schemeClr val="bg1"/>
                </a:solidFill>
              </a:rPr>
              <a:t>a leader in clean electric transportation and storage technologies, needed to build a data center closet to support the rapid growth of the company.  </a:t>
            </a:r>
            <a:r>
              <a:rPr lang="en-US" sz="1400" dirty="0" err="1">
                <a:solidFill>
                  <a:schemeClr val="bg1"/>
                </a:solidFill>
              </a:rPr>
              <a:t>Ecotality</a:t>
            </a:r>
            <a:r>
              <a:rPr lang="en-US" sz="1400" dirty="0">
                <a:solidFill>
                  <a:schemeClr val="bg1"/>
                </a:solidFill>
              </a:rPr>
              <a:t> knew that they would need to move buildings due to the rapid growth of their business and wanted a data center that could move with them</a:t>
            </a:r>
            <a:r>
              <a:rPr lang="en-US" sz="1400" dirty="0" smtClean="0">
                <a:solidFill>
                  <a:schemeClr val="bg1"/>
                </a:solidFill>
              </a:rPr>
              <a:t>.</a:t>
            </a:r>
          </a:p>
          <a:p>
            <a:endParaRPr lang="en-US" sz="1400" dirty="0">
              <a:solidFill>
                <a:schemeClr val="bg1"/>
              </a:solidFill>
            </a:endParaRPr>
          </a:p>
          <a:p>
            <a:r>
              <a:rPr lang="en-US" sz="1400" b="1" dirty="0">
                <a:solidFill>
                  <a:schemeClr val="accent1"/>
                </a:solidFill>
              </a:rPr>
              <a:t>Solution:   </a:t>
            </a:r>
            <a:r>
              <a:rPr lang="en-US" sz="1400" dirty="0" smtClean="0">
                <a:solidFill>
                  <a:schemeClr val="bg1"/>
                </a:solidFill>
              </a:rPr>
              <a:t>Deploying </a:t>
            </a:r>
            <a:r>
              <a:rPr lang="en-US" sz="1400" dirty="0">
                <a:solidFill>
                  <a:schemeClr val="bg1"/>
                </a:solidFill>
              </a:rPr>
              <a:t>the C3-S.P.E.A.R. allowed </a:t>
            </a:r>
            <a:r>
              <a:rPr lang="en-US" sz="1400" dirty="0" err="1">
                <a:solidFill>
                  <a:schemeClr val="bg1"/>
                </a:solidFill>
              </a:rPr>
              <a:t>Ecotality</a:t>
            </a:r>
            <a:r>
              <a:rPr lang="en-US" sz="1400" dirty="0">
                <a:solidFill>
                  <a:schemeClr val="bg1"/>
                </a:solidFill>
              </a:rPr>
              <a:t> to have a data center in </a:t>
            </a:r>
            <a:r>
              <a:rPr lang="en-US" sz="1400" dirty="0" err="1" smtClean="0">
                <a:solidFill>
                  <a:schemeClr val="bg1"/>
                </a:solidFill>
              </a:rPr>
              <a:t>oneof</a:t>
            </a:r>
            <a:r>
              <a:rPr lang="en-US" sz="1400" dirty="0" smtClean="0">
                <a:solidFill>
                  <a:schemeClr val="bg1"/>
                </a:solidFill>
              </a:rPr>
              <a:t> </a:t>
            </a:r>
            <a:r>
              <a:rPr lang="en-US" sz="1400" dirty="0">
                <a:solidFill>
                  <a:schemeClr val="bg1"/>
                </a:solidFill>
              </a:rPr>
              <a:t>their manufacturing warehouses in under 8 weeks.  The C3-S.P.E.A.R. also</a:t>
            </a:r>
          </a:p>
          <a:p>
            <a:r>
              <a:rPr lang="en-US" sz="1400" b="1" dirty="0">
                <a:solidFill>
                  <a:schemeClr val="bg1"/>
                </a:solidFill>
              </a:rPr>
              <a:t>provided a “Clean IT” solution </a:t>
            </a:r>
            <a:r>
              <a:rPr lang="en-US" sz="1400" dirty="0">
                <a:solidFill>
                  <a:schemeClr val="bg1"/>
                </a:solidFill>
              </a:rPr>
              <a:t>consistent with the company’s mission</a:t>
            </a:r>
            <a:r>
              <a:rPr lang="en-US" sz="1400" dirty="0" smtClean="0">
                <a:solidFill>
                  <a:schemeClr val="bg1"/>
                </a:solidFill>
              </a:rPr>
              <a:t>.</a:t>
            </a:r>
          </a:p>
          <a:p>
            <a:endParaRPr lang="en-US" sz="1400" dirty="0">
              <a:solidFill>
                <a:schemeClr val="bg1"/>
              </a:solidFill>
            </a:endParaRPr>
          </a:p>
          <a:p>
            <a:r>
              <a:rPr lang="en-US" sz="1400" b="1" dirty="0">
                <a:solidFill>
                  <a:schemeClr val="accent1"/>
                </a:solidFill>
              </a:rPr>
              <a:t>Benefits:   </a:t>
            </a:r>
            <a:r>
              <a:rPr lang="en-US" sz="1400" b="1" dirty="0" smtClean="0">
                <a:solidFill>
                  <a:schemeClr val="bg1"/>
                </a:solidFill>
              </a:rPr>
              <a:t>$</a:t>
            </a:r>
            <a:r>
              <a:rPr lang="en-US" sz="1400" b="1" dirty="0">
                <a:solidFill>
                  <a:schemeClr val="bg1"/>
                </a:solidFill>
              </a:rPr>
              <a:t>120,000 </a:t>
            </a:r>
            <a:r>
              <a:rPr lang="en-US" sz="1400" b="1" dirty="0" err="1">
                <a:solidFill>
                  <a:schemeClr val="bg1"/>
                </a:solidFill>
              </a:rPr>
              <a:t>Capex</a:t>
            </a:r>
            <a:r>
              <a:rPr lang="en-US" sz="1400" b="1" dirty="0">
                <a:solidFill>
                  <a:schemeClr val="bg1"/>
                </a:solidFill>
              </a:rPr>
              <a:t> savings </a:t>
            </a:r>
            <a:r>
              <a:rPr lang="en-US" sz="1400" dirty="0">
                <a:solidFill>
                  <a:schemeClr val="bg1"/>
                </a:solidFill>
              </a:rPr>
              <a:t>by not converting valuable office space into a data closet; rapid deployment; scalability, and the ability to relocate the data center to a new location as the company grows.</a:t>
            </a:r>
          </a:p>
        </p:txBody>
      </p:sp>
      <p:sp>
        <p:nvSpPr>
          <p:cNvPr id="7" name="TextBox 6"/>
          <p:cNvSpPr txBox="1"/>
          <p:nvPr/>
        </p:nvSpPr>
        <p:spPr>
          <a:xfrm>
            <a:off x="639762" y="1981200"/>
            <a:ext cx="8351838" cy="461665"/>
          </a:xfrm>
          <a:prstGeom prst="rect">
            <a:avLst/>
          </a:prstGeom>
          <a:noFill/>
        </p:spPr>
        <p:txBody>
          <a:bodyPr wrap="square" rtlCol="0">
            <a:spAutoFit/>
          </a:bodyPr>
          <a:lstStyle/>
          <a:p>
            <a:pPr algn="ctr"/>
            <a:r>
              <a:rPr lang="en-US" sz="2400" dirty="0" err="1" smtClean="0">
                <a:solidFill>
                  <a:schemeClr val="bg1"/>
                </a:solidFill>
              </a:rPr>
              <a:t>Ecotality</a:t>
            </a:r>
            <a:endParaRPr lang="en-US" sz="2400" dirty="0">
              <a:solidFill>
                <a:schemeClr val="bg1"/>
              </a:solidFill>
            </a:endParaRPr>
          </a:p>
        </p:txBody>
      </p:sp>
      <p:sp>
        <p:nvSpPr>
          <p:cNvPr id="12" name="TextBox 11"/>
          <p:cNvSpPr txBox="1"/>
          <p:nvPr/>
        </p:nvSpPr>
        <p:spPr>
          <a:xfrm>
            <a:off x="11368" y="6426242"/>
            <a:ext cx="9067800" cy="253916"/>
          </a:xfrm>
          <a:prstGeom prst="rect">
            <a:avLst/>
          </a:prstGeom>
          <a:noFill/>
        </p:spPr>
        <p:txBody>
          <a:bodyPr wrap="square" rtlCol="0">
            <a:spAutoFit/>
          </a:bodyPr>
          <a:lstStyle/>
          <a:p>
            <a:pPr algn="ctr"/>
            <a:r>
              <a:rPr lang="en-US" sz="1050" dirty="0" smtClean="0">
                <a:solidFill>
                  <a:schemeClr val="bg1"/>
                </a:solidFill>
              </a:rPr>
              <a:t>Confidential 2012 – www.ellipticalmobilesolutions.com</a:t>
            </a:r>
            <a:endParaRPr lang="en-US" sz="1050" dirty="0">
              <a:solidFill>
                <a:schemeClr val="bg1"/>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6600" y="3352800"/>
            <a:ext cx="1263808"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AutoShape 5"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63500" y="-239713"/>
            <a:ext cx="2200275" cy="4857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7" descr="data:image/jpg;base64,/9j/4AAQSkZJRgABAQAAAQABAAD/2wBDAAkGBwgHBgkIBwgKCgkLDRYPDQwMDRsUFRAWIB0iIiAdHx8kKDQsJCYxJx8fLT0tMTU3Ojo6Iys/RD84QzQ5Ojf/2wBDAQoKCg0MDRoPDxo3JR8lNzc3Nzc3Nzc3Nzc3Nzc3Nzc3Nzc3Nzc3Nzc3Nzc3Nzc3Nzc3Nzc3Nzc3Nzc3Nzc3Nzf/wAARCABLAVgDASIAAhEBAxEB/8QAHAAAAgIDAQEAAAAAAAAAAAAAAAcFBgEDBAgC/8QASRAAAQMDAgMFBAUJBQUJAAAAAQACAwQFEQYhEjFRBxNBYXEUIoGRFTJCscEINTdSc3ShstEWIzaCkiRDYrPwJTM0cnWEk6Lh/8QAGwEBAAMBAQEBAAAAAAAAAAAAAAIDBQQBBgf/xAAsEQACAgIBAgUDAwUAAAAAAAAAAQIDBBEhEjEFExRBUSIyYRVxkSShwdHw/9oADAMBAAIRAxEAPwB4oQtNTUR0sL5p3tZEwZc5x5IDZkLlq7nQ0ZxU1UUbv1S7f5Kk3vVFTWvdHRuMFNvy2e71Ph8FXju4udu47klcFmak9RWzlnkpPURkf2ptHFj2r/6O/ouylu9vq3BtPVxPcfs8WD8kq87dAjHLoORyqlnTXdEPUyXdDiyCspb2jUtZb3hsznVFOdixxy4ehV+oa6CupmVFNIHxu8enkfNdtV8LFx3Omu2M1wdJWuSWOLeR7W+pUbXXM5MdNyHN/wDRRjnF7uJxLndSVlZfjVdUumpdT/sd1eLKS3LgnjcaUf7zPoCV9MraaQgCVufPZV3G/wCKP4rPXjt6e3FaLvSQ+S1AgjIIK+lWqaqlpyCx3u/qnkpcXSnFI+pmkbEyJvFIXn6oW1g+J1Zb6FxL4/0cttDr59jtJ3XFXXe30G1ZWQxO/Vc8Z+SX2odZVdwkdFb3OpqXlxDZ8g8z4fDdVY7kuz7x5uPM+q+iqwJSW5vRjXeIxi9QW/yNg6xsXFj23PmI3Y+5d9He7XWu4aauhe8/Y4sO+RSXyM55+iAAW7gY6FXPw6DXDKV4lZvlIfAI6rKU9i1bcLVI1k0jqml5GJ53H/lP4cvRMy2XGnuVIyppJBJG75g9CPArgux509+xoUZMLlx3OxCEKg6QQhCAEIQgBCEIAQhCAEIQgBCEIAQhCAEIQgBCEIAQhCAEIQgPk8kvtX3d1bWGkicfZ4DjY7Pd1+HJXe71Jo7bU1A+syMkevglQSTu4kk8yVwZtjSUV7nLkzaXSjttdtnulWIKceb3nkwdVeKLT9qtkPeTsjkc0ZdLPjA+B2C+9K29tDaYnEYlmaJHn15D4D8VT9S3eW5V0jA4inicWxsB2ONuI+ahGMMetSktyZFKNUOqS5Lh9OWEO7v2mD1DNvnjCxV2O03WDvYWRNLh7s0GN/lsUuMqa0ncZKK6RRFx7id3A9vhk8j6ryGUrH0zitMRvUn0yRxXW2z2urNPOM7Za8DAeOoW2y3OWgldGJCIJiBIM7DzVw1lRNqrS6bH95AeMHy5Ef8AXRL1c+TT0ScV7kJLybFKJd2+9jA57KWo7YAA+ffP2Onqo3Sg9sp45pN+6bg+bgcKauVSaaL3Prv2HkuHBwqqq5ZGQuFvg3J3ys1GHubuCmhGCImD4BDoqaYbtjcPLBVccXPPE48Tj4lfUMskLw6NxafvXq8arctOpdJ76WWtqXJ23CgbAwyRH3PFpPL0URXUrK2lkp5R7rxz6HwK7qmokqXh0h5cgOQWg9Fl5N9ayPNx1067fuXwrbr6bOSiUVkrKy6ut8LP71jsSOP1WDqUw7RpG1W+Nrp4mVU4HvSTNyAfJvIKUtlHHTxGZsbRNMAZH43OOQ+CX+stQz1ldLRU0ro6SFxY7gdjvHDnnyB8F+j0X35kIp8cLZ8zOmnE3J8/BfzVWiN/dGeia7lwFzQfkuO5aas9zZxmmjY87iaDDT/Dn8Uo8DoD5EKa07qGostS0l7nUZP97ESSAOoHX710SwpwXVCXJVHOhN6nHg16gsNVY6gMmPeQv/7uYDAd5HoVu0le32e5N43H2SYhsrc7Do74fcmXdqCC82uSnfgtkbxMfz4T4EJMvY5rnRys4XtJa5p8CNiFdRb6mtwn3KMir01inDsx7hwIBBBBRkdVB6OrTXaepJZDmRgMbj1LTjPyAPxSgu2udU0/aBNbYrvK2ibdmwCHuYsd2ZA3GeHPI9VkTi4ycX7G3XLripL3H4hfIK+lEkCFglGfJAZQsA5WUAtO1fXF50nX22ntIpOGpikfIaiIv3a5oGMOHVW3Qt3qb9pS3XStEYqKiPjeI24bnJ5DJSt/KE/PNk/dpv5mJhdk36PbL+w/EoCz11XBQUc9XVytip4GGSSRx2a0bkqoaa7TLFqK7/RlL7TDO/PcGeMNbNgZ2OTvjJwcHmrTebdBd7VV26q4u4qoXRSFpwcOGNkvdGdkzdPagiutXdTV+ylxp42Q93uQRl258Cdh1QDOHJZWByVJ7W71cbDpP220VRpqn2mNneNa1x4Sd9nAj+CAu+UJcdjGortqG2XOW9VrquSGpayNzmNbwtLAce6B45TGzvhAZQsZ8llAaKjvsx904ty7DvdzsuammrJJ2tmi4I/ey7B36emBsu8nHNGUBlCEIAQhCAhdX5+gKkA8+EfxCW2xGD8U1rxTGstlTTt+s+Mhvr4JU8+YIPQ+BWXnLU0ziyV9SY3acAU0fTgH3KJNLp3iOWUGc7+81btOVra6zwP4sva3gkHQjb/9+Ko2obVJba+QFp7iRxdE/wAMHw9Qum23pgpJbLrLNRTS2XP2TTn6lB/qavplPp+N7XsFC1zTkEObkFLbZdVuoJ7jVNp6ZmXnck8mjqVzRytvSgilX74URhXeuopLZVsbVQOLoXAASA52KWfguq5UFRbagw1UfCfBwHuuHUFcp2VORa7Gupa0V2zcnytF90H+aZf2x+4LrvZPtDB4cC5dID2albC/Yvbx48+ilbrTGeIPYMvZ4DxChb/U+HyVfdf4ZrY68qUer4RCIQduYWQCSAASTyAXymnvRrbRhHiAvuWJ8L+CRvCcZWsqTi4S1Jco82muCzu2hJbzDdvkkbIXGR5f9biOfXKddvqWT0ww4F7PdePEH/rdLHWFlltdylmDCaSd5fHIBs0nm0nw35L9R8JujJfulo+U8TrlpP4IFHpzQpCy2ie81raaBpDf97KOTG+vXoFtSkorbMeMXJ6XcamnC51ht5k+t3DM/JKrUAY2+V4jOWid33ptVtTBaLW+Z+Gw08eAOuBgD8EmJZXzSySykF8ji5xHUnJWbgJuUp+xp+IPUYQ9zfd7fqmu0/bf7LfSOGTz997FVdzsQzGfebnxS1qobjFeX09Sag3RtSGO4pSZe+4tvezz4sb5+K9OaMo3UOnaSOQESSAyuB8OI5H8CF5/vv6Up/8A1xn/ADmrhvlu2TXyaOPFqqKfwXDQdm7QKbV9tmvf0z9HMe8z+015kZju3AZbxnPvEeCdh5bIQVUWio7R6jtArNQC0WGGWGgmYHQzUbuEvH2i+Q/UwTyGDjlndViq7NNf08bq1twE8wHEWQ3SbveuxcACfirLrHthZbq6ot+nqNlTJA8xvqp3Exl42Ia1py7B25jdQsWse1W4DvaS0yNj8MWwtHw4zkoDu7IteXOouzdPX2pfUd41wp5p8mVr2jJY4nc7A89wWnJTmHJeZdCS1E3adapqxgbVPr5DO0NDcSFr+LYct8r00OSAR/5Qn55sn7tN/MxMLsm/R7Zf2H4lL38oT882T92m/mYmF2Tfo9sv7D8Sh77FivL3MtFc9ji1zaeQhzTgg8J3SL7GL5eK/WlLDX3e41UL6OVzo6irkkaSA3Bw4keJTyvn5luH7tJ/KV5+7DP8dUf7jL9zUPD0a4e4Q3njZeZdW2vWdJTzz6hN1NuNSQ32msMkeS48GG8R8vDZenEue3b/AAN/7yH+ZAJ/TFu1dXQVDtKi59yyQCf2OsMLePHiONuTjG6fnZtS3ik0jTQ6jNT9IiSQye1S96/BeS3LsnO2PFU/8ns/9kXr98b/AMsJtIBN9uDbzaq+iuttu1ypqOpb3EsUFXIxrZBuDhpxu3P+kK2dkWoZb7pCJtXM6Wsonmnme9xc54G7XEnmS0jJ65Uzrqwt1LpittmB3z2ccDj9mVu7T8x/FJPsXvf0TrBlNO4xwXKP2d7HDGJQcsz5g8bfVyAY3bVqKos2nIKSgqJIKyunDRJE8sfHG33nEEcs+63/ADLl7Do7pVWmtu91uddWMqJe6p2VNS+UNazPE4BxOCXHH+VUHtYuU+odfSUFLhzaVzKKlHMOkcRk/FxA/wAqfenLVFY7HQ2uDPBSwtjyebiBuT5k5PxQEkhCEAIQhAYdyS81baXUNcaiNv8As85zkfZd4j4piLRWUsNXA+CojD43jBBVN9KtjortrU46FtYbxLaKkvHvwvx3kfL4jzV9pq623inLGvjmYR70T8ZHqFTb3pmqoHukpmmem55aMuaPMfioEHByDgt+YWfC2yj6JLg5I2Sq+mSGO/Stne/i9mc3ybK8D710cVrslNwgw0zOgPvO/ElLf22qxgVU+P2hWl7i48TyXHqTkqXq4R+yPJLz4r7Yk1qS+uu0giiYY6ZhyA4DLj1PT0XJZ7dLXTF4Y4wxYdI4D+C6bPp2tubw8tMFP4yPackeQ8Vf6Cgp6CmbT07OFg59XHqVBY9mRuUnrZKqEpT65or7CWuDm7YOxU1SXGOQBkrg2Tz5Lnrra4EvpxkE5Lenoo0ggkOGCOYKw4zyvDLHtcP+GbrVd8SxSUtPMcvja49QhlPT05LmMazzVebI9ow17gPIoc9z9nPLvU5XX+s0761T9X/fgh6WXbq4JG6VUErOBgD3A7O6KGq6iOkpnzzH3GjJHU+AHquyCmlqDiNpI/WPIKUNppZKOSmqYhM2RuH8Q5qujHt8SyPNujqHv+34Fk1TW4wfIsrVqOrt91lrmjjbOf76LOzm+HxHgmLbb1ar3DwRyxOc4e/Ty44h6g8/VUbUGj6y2yPmo2PqaXmC0ZewdCPH1CrXI9CP4L9D9PTdFeW9a+D5VZF1Empre/kbh0pYnSd59HRA88AkN+QOFuqKy02KmDXvp6WMfVjaACfRo3KUra6sDeFtZUAdBK7+q53uLiXSOLiebnHJUfQyf3z4JvPivshpk9qjUk18lEcYdDRxnLIyd3Hqf6LVpWyuvVzYx7T7LEQ+Z2Nsfq+p+7K+7Hpe4XaRrjGaem8ZpG8x/wAI8fuTPtVtprVRtpaOPhY3ck83HqT4lLr4Uw8uvueUY9l8/Ms7HWGhrQAMADAC8xa5bPau0e5SvZh8VwbVRtdsHt4g9u/Q8s+q9PqC1HpGxakLHXegZNKxvCyZpLHtHTiGDhZRsorem+1e1X+8UFqp7dXw1NWSOKUR8DCGFx3DiT9U+HyV9qGufBIxjuFzmkB3Q45qrWHs60zYK+Ovt9DIKmIkxySTveWZBGwJxyJVtQHlXTFX/ZDVdLNeLe+V1vlMc0GBxsdgjLc4GRzGTgg+icF07Y9Ow0JdamVddWPGIoO4cwcR5ZLhyzjlk9ArVqLRmn9RvEt1tsUs4bwidmWSAdOJuCQuWxdnumLFUsqaG2MdURnMcs73SuYeo4icHzQCN0EKgdpdo9tDhVGue6YOGDxlry7I8DknZenAq9BovTlPeBd4bVCy4d6ZfaAXcXGc5PPzKsA5IBIflCfnmyfu038zEwuyb9Htl/YfiVKX7S1k1DLDLerdHWPhBbGZCfdB54wV32u3UlqoYqG3wNgpoRiONpJDR8UB8Xz8y3D92k/lK8/dhn+OqP8AcZfuavRk8TJ4ZIZW8UcjS1w6g7FQNm0Xp2x1orbTaYaWpa0tEkZdnB5jcoCwqhdtlLJU6BqnRMLzBNFK7Hg0OGSfIBX0L4mjZNE+KVjXseC1zHDIIPMEIDzx2Ya8pNHNuEFwpKqeCqeyRppw0uY4DB2JGRjHI/BPHSeoafU9liutJDNDDK97Gsmxxe64tOcEjmPAlQNV2U6PqZjKbbJFnmyGokYz/SDgKz2S0UNjt0dvtkHcUsRJaziJ3JyTknxJJQHeRlece1myv07rd9TRgxQ1pFZTvb9mUEcWPMOw7/MvR2RnGRnokl2/XmmqKy32eHu3y0vFUTvB3jyCGtPqMn4DqgInsZtD73rWW51eZW0AdUPe77U8hOD6/XK9CBUbsdsbrNo2nknj4KmucamUEYIB+oD58IbnzyrygBCEIAQhCAEIQgMEZC4auzW+sdxVFJE5/i4DB+YXeheOKa00eNJ9yCOkrSTnuX//ACFddLYrZSuDoaOLiHJzhxEfEqSQoKqC7I8UIr2MAYCMLKFYSMELVLTxTDEkbXeoW5CjKEZLUls9Ta7HE610p+wfgSvplvpmHIjBP/FuutCoWHjp7UF/BLzJ/J8tYGjAAA6BZwVlC6EtEDGFHV1htde7jqqGB7/1+HDvmN1JIUoycXtMjKMZLTWytnRFjJ/8PJjp3zv6ruotN2iicHwUEPeDk97eNw+JUshTdtj4cmQVNae1FGAMcsYRhZQqy0EIQgBCEIAQhCAEIQgBCEIAQhCAEIQgBBQg8kAo+1jTOrbzqOnq9P09TJSx0bYiYKxkJD+NxdkF7Sdi35KC0n2SXmsubKjVEYpKRknHLE6ZsstRjwJaSAD4knONseKfGEYCAwxgY1rWgBrRgADYBfSEIAQhCAEIQgP/2Q=="/>
          <p:cNvSpPr>
            <a:spLocks noChangeAspect="1" noChangeArrowheads="1"/>
          </p:cNvSpPr>
          <p:nvPr/>
        </p:nvSpPr>
        <p:spPr bwMode="auto">
          <a:xfrm>
            <a:off x="215900" y="-87313"/>
            <a:ext cx="2200275" cy="4857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28" descr="http://www.theevproject.com/images/logos/ecotality-logo.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600451" y="2039178"/>
            <a:ext cx="2103650" cy="459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p:nvSpPr>
        <p:spPr>
          <a:xfrm>
            <a:off x="510741" y="2680552"/>
            <a:ext cx="8373746" cy="584775"/>
          </a:xfrm>
          <a:prstGeom prst="rect">
            <a:avLst/>
          </a:prstGeom>
          <a:noFill/>
        </p:spPr>
        <p:txBody>
          <a:bodyPr wrap="square" rtlCol="0">
            <a:spAutoFit/>
          </a:bodyPr>
          <a:lstStyle/>
          <a:p>
            <a:pPr algn="ctr"/>
            <a:r>
              <a:rPr lang="en-US" sz="1600" b="1" dirty="0" smtClean="0">
                <a:solidFill>
                  <a:schemeClr val="accent1"/>
                </a:solidFill>
              </a:rPr>
              <a:t>Small, rapidly growing  company needed a small data center that could</a:t>
            </a:r>
          </a:p>
          <a:p>
            <a:pPr algn="ctr"/>
            <a:r>
              <a:rPr lang="en-US" sz="1600" b="1" dirty="0" smtClean="0">
                <a:solidFill>
                  <a:schemeClr val="accent1"/>
                </a:solidFill>
              </a:rPr>
              <a:t> scale as needed.</a:t>
            </a:r>
            <a:endParaRPr lang="en-US" sz="1600" b="1" dirty="0">
              <a:solidFill>
                <a:schemeClr val="accent1"/>
              </a:solidFill>
            </a:endParaRPr>
          </a:p>
        </p:txBody>
      </p:sp>
    </p:spTree>
    <p:extLst>
      <p:ext uri="{BB962C8B-B14F-4D97-AF65-F5344CB8AC3E}">
        <p14:creationId xmlns:p14="http://schemas.microsoft.com/office/powerpoint/2010/main" xmlns="" val="4158643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S10188135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1728</Words>
  <Application>Microsoft Office PowerPoint</Application>
  <PresentationFormat>On-screen Show (4:3)</PresentationFormat>
  <Paragraphs>149</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TS101881356</vt:lpstr>
      <vt:lpstr>EMS Case Studies</vt:lpstr>
      <vt:lpstr>Mobile Hardened Infrastructure</vt:lpstr>
      <vt:lpstr>Data Center Retrofit </vt:lpstr>
      <vt:lpstr>Remote Office Support</vt:lpstr>
      <vt:lpstr>High Density Data Center Consolidation</vt:lpstr>
      <vt:lpstr>Bank Data Center</vt:lpstr>
      <vt:lpstr>Data Center Retrofit </vt:lpstr>
      <vt:lpstr>High Density Zone within Data Center </vt:lpstr>
      <vt:lpstr>Small Office Data Center</vt:lpstr>
      <vt:lpstr>Disaster Recovery</vt:lpstr>
      <vt:lpstr>Mobile Coop Site for Disaster Recovery</vt:lpstr>
      <vt:lpstr>Data Center in a Harsh Environment</vt:lpstr>
      <vt:lpstr>Remote Application Support  in a Harsh Environment</vt:lpstr>
      <vt:lpstr>Data Center Retrofit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2012-05-18T21:19:10Z</dcterms:created>
  <dcterms:modified xsi:type="dcterms:W3CDTF">2013-01-27T21:40:58Z</dcterms:modified>
  <cp:version/>
</cp:coreProperties>
</file>